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7.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8.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9.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0.xml" ContentType="application/vnd.openxmlformats-officedocument.theme+xml"/>
  <Override PartName="/ppt/slideLayouts/slideLayout5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4" r:id="rId2"/>
    <p:sldMasterId id="2147483672" r:id="rId3"/>
    <p:sldMasterId id="2147483686" r:id="rId4"/>
    <p:sldMasterId id="2147483693" r:id="rId5"/>
    <p:sldMasterId id="2147483700" r:id="rId6"/>
    <p:sldMasterId id="2147483707" r:id="rId7"/>
    <p:sldMasterId id="2147483721" r:id="rId8"/>
    <p:sldMasterId id="2147483714" r:id="rId9"/>
    <p:sldMasterId id="2147483728" r:id="rId10"/>
    <p:sldMasterId id="2147483735" r:id="rId11"/>
  </p:sldMasterIdLst>
  <p:notesMasterIdLst>
    <p:notesMasterId r:id="rId32"/>
  </p:notesMasterIdLst>
  <p:sldIdLst>
    <p:sldId id="256" r:id="rId12"/>
    <p:sldId id="259" r:id="rId13"/>
    <p:sldId id="282" r:id="rId14"/>
    <p:sldId id="257" r:id="rId15"/>
    <p:sldId id="287" r:id="rId16"/>
    <p:sldId id="295" r:id="rId17"/>
    <p:sldId id="296" r:id="rId18"/>
    <p:sldId id="288" r:id="rId19"/>
    <p:sldId id="297" r:id="rId20"/>
    <p:sldId id="298" r:id="rId21"/>
    <p:sldId id="300" r:id="rId22"/>
    <p:sldId id="301" r:id="rId23"/>
    <p:sldId id="302" r:id="rId24"/>
    <p:sldId id="303" r:id="rId25"/>
    <p:sldId id="299" r:id="rId26"/>
    <p:sldId id="304" r:id="rId27"/>
    <p:sldId id="305" r:id="rId28"/>
    <p:sldId id="306" r:id="rId29"/>
    <p:sldId id="278" r:id="rId30"/>
    <p:sldId id="26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B5"/>
    <a:srgbClr val="A4D2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77" autoAdjust="0"/>
    <p:restoredTop sz="95300" autoAdjust="0"/>
  </p:normalViewPr>
  <p:slideViewPr>
    <p:cSldViewPr snapToGrid="0" snapToObjects="1" showGuides="1">
      <p:cViewPr varScale="1">
        <p:scale>
          <a:sx n="109" d="100"/>
          <a:sy n="109" d="100"/>
        </p:scale>
        <p:origin x="162" y="96"/>
      </p:cViewPr>
      <p:guideLst>
        <p:guide orient="horz" pos="2160"/>
        <p:guide pos="3840"/>
      </p:guideLst>
    </p:cSldViewPr>
  </p:slideViewPr>
  <p:notesTextViewPr>
    <p:cViewPr>
      <p:scale>
        <a:sx n="1" d="1"/>
        <a:sy n="1" d="1"/>
      </p:scale>
      <p:origin x="0" y="0"/>
    </p:cViewPr>
  </p:notesTextViewPr>
  <p:notesViewPr>
    <p:cSldViewPr snapToGrid="0" snapToObjects="1" showGuides="1">
      <p:cViewPr varScale="1">
        <p:scale>
          <a:sx n="130" d="100"/>
          <a:sy n="130" d="100"/>
        </p:scale>
        <p:origin x="1880"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CA5439-0F54-3641-B2DE-A7B78B420535}" type="datetimeFigureOut">
              <a:rPr lang="en-US" smtClean="0"/>
              <a:t>5/15/2019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ADA1B5-3367-AE4B-9D53-2A443A1913C4}" type="slidenum">
              <a:rPr lang="en-US" smtClean="0"/>
              <a:t>‹#›</a:t>
            </a:fld>
            <a:endParaRPr lang="en-US"/>
          </a:p>
        </p:txBody>
      </p:sp>
    </p:spTree>
    <p:extLst>
      <p:ext uri="{BB962C8B-B14F-4D97-AF65-F5344CB8AC3E}">
        <p14:creationId xmlns:p14="http://schemas.microsoft.com/office/powerpoint/2010/main" val="152725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BADA1B5-3367-AE4B-9D53-2A443A1913C4}" type="slidenum">
              <a:rPr lang="en-US" smtClean="0"/>
              <a:t>2</a:t>
            </a:fld>
            <a:endParaRPr lang="en-US"/>
          </a:p>
        </p:txBody>
      </p:sp>
    </p:spTree>
    <p:extLst>
      <p:ext uri="{BB962C8B-B14F-4D97-AF65-F5344CB8AC3E}">
        <p14:creationId xmlns:p14="http://schemas.microsoft.com/office/powerpoint/2010/main" val="4251303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BADA1B5-3367-AE4B-9D53-2A443A1913C4}" type="slidenum">
              <a:rPr lang="en-US" smtClean="0"/>
              <a:t>7</a:t>
            </a:fld>
            <a:endParaRPr lang="en-US"/>
          </a:p>
        </p:txBody>
      </p:sp>
    </p:spTree>
    <p:extLst>
      <p:ext uri="{BB962C8B-B14F-4D97-AF65-F5344CB8AC3E}">
        <p14:creationId xmlns:p14="http://schemas.microsoft.com/office/powerpoint/2010/main" val="2902015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BADA1B5-3367-AE4B-9D53-2A443A1913C4}" type="slidenum">
              <a:rPr lang="en-US" smtClean="0"/>
              <a:t>11</a:t>
            </a:fld>
            <a:endParaRPr lang="en-US"/>
          </a:p>
        </p:txBody>
      </p:sp>
    </p:spTree>
    <p:extLst>
      <p:ext uri="{BB962C8B-B14F-4D97-AF65-F5344CB8AC3E}">
        <p14:creationId xmlns:p14="http://schemas.microsoft.com/office/powerpoint/2010/main" val="146063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BADA1B5-3367-AE4B-9D53-2A443A1913C4}" type="slidenum">
              <a:rPr lang="en-US" smtClean="0"/>
              <a:t>16</a:t>
            </a:fld>
            <a:endParaRPr lang="en-US"/>
          </a:p>
        </p:txBody>
      </p:sp>
    </p:spTree>
    <p:extLst>
      <p:ext uri="{BB962C8B-B14F-4D97-AF65-F5344CB8AC3E}">
        <p14:creationId xmlns:p14="http://schemas.microsoft.com/office/powerpoint/2010/main" val="423439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erule YES -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2622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erule YES -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6FD66-FE28-FC44-882F-C41903658933}"/>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title style</a:t>
            </a:r>
          </a:p>
        </p:txBody>
      </p:sp>
      <p:sp>
        <p:nvSpPr>
          <p:cNvPr id="3" name="Subtitle 2">
            <a:extLst>
              <a:ext uri="{FF2B5EF4-FFF2-40B4-BE49-F238E27FC236}">
                <a16:creationId xmlns:a16="http://schemas.microsoft.com/office/drawing/2014/main" id="{125E6D94-B195-F046-B458-0E0B8D2319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618743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2815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983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9600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973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437972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123169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627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75982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5449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9424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002609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229961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5606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3304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825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8526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989915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063557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8934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002965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161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6456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6794114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322379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8129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00931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58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622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051719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1808461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90249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32114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3463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3525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7956722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029510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25850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853788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4146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73337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018536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1454519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383-89DE-2D48-B656-A8D83709EF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E2309-6C59-8B40-898C-80B626AB2D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9370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00F9-72E2-2D4F-A6A8-A5A0CDA964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408174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36220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5E6E-E728-D942-9013-044E9E1A8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EB8E6-CA7E-6D42-88DE-05CB0247AD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F65AA-70CF-BD4A-B6D5-CA63C5D877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7149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75D2-76C9-DD45-8FDE-C06BE8A309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D60E6-64EC-224C-9243-9DE609E4B0A9}"/>
              </a:ext>
            </a:extLst>
          </p:cNvPr>
          <p:cNvSpPr>
            <a:spLocks noGrp="1"/>
          </p:cNvSpPr>
          <p:nvPr>
            <p:ph idx="1"/>
          </p:nvPr>
        </p:nvSpPr>
        <p:spPr>
          <a:xfrm>
            <a:off x="5183188" y="45720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71D976-6DC1-4442-B634-A63E1B0FC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3915364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1F48-7F66-A14F-843A-B2B03BC4181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E6D255E-7FA1-CC4A-A684-D675427B8067}"/>
              </a:ext>
            </a:extLst>
          </p:cNvPr>
          <p:cNvSpPr>
            <a:spLocks noGrp="1"/>
          </p:cNvSpPr>
          <p:nvPr>
            <p:ph type="pic" idx="1"/>
          </p:nvPr>
        </p:nvSpPr>
        <p:spPr>
          <a:xfrm>
            <a:off x="5181600" y="4660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E5CF3-386A-8D43-87A1-2556564A87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6038109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erule YES -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4550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1.xml"/><Relationship Id="rId7"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7.xml"/><Relationship Id="rId7" Type="http://schemas.openxmlformats.org/officeDocument/2006/relationships/theme" Target="../theme/theme5.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3.xml"/><Relationship Id="rId7" Type="http://schemas.openxmlformats.org/officeDocument/2006/relationships/theme" Target="../theme/theme6.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9.xml"/><Relationship Id="rId7" Type="http://schemas.openxmlformats.org/officeDocument/2006/relationships/theme" Target="../theme/theme7.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5.xml"/><Relationship Id="rId7" Type="http://schemas.openxmlformats.org/officeDocument/2006/relationships/theme" Target="../theme/theme8.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1.xml"/><Relationship Id="rId7" Type="http://schemas.openxmlformats.org/officeDocument/2006/relationships/theme" Target="../theme/theme9.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theme" Target="../theme/theme10.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11.xml"/><Relationship Id="rId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F7E3C7E8-49C9-9D4B-A1A6-1CEF4F7ADD31}"/>
              </a:ext>
            </a:extLst>
          </p:cNvPr>
          <p:cNvSpPr/>
          <p:nvPr userDrawn="1"/>
        </p:nvSpPr>
        <p:spPr>
          <a:xfrm>
            <a:off x="-16778" y="6732041"/>
            <a:ext cx="12252960" cy="125959"/>
          </a:xfrm>
          <a:prstGeom prst="rect">
            <a:avLst/>
          </a:prstGeom>
          <a:gradFill>
            <a:gsLst>
              <a:gs pos="0">
                <a:srgbClr val="9ACA3C"/>
              </a:gs>
              <a:gs pos="8792">
                <a:srgbClr val="7AC886"/>
              </a:gs>
              <a:gs pos="35736">
                <a:srgbClr val="5BC7D1"/>
              </a:gs>
              <a:gs pos="54728">
                <a:srgbClr val="2DABCF"/>
              </a:gs>
              <a:gs pos="100000">
                <a:srgbClr val="008ECE"/>
              </a:gs>
            </a:gsLst>
          </a:gradFill>
          <a:ln w="12700">
            <a:noFill/>
            <a:miter/>
          </a:ln>
        </p:spPr>
        <p:txBody>
          <a:bodyPr lIns="45719" rIns="45719" anchor="ctr"/>
          <a:lstStyle/>
          <a:p>
            <a:endParaRPr/>
          </a:p>
        </p:txBody>
      </p:sp>
    </p:spTree>
    <p:extLst>
      <p:ext uri="{BB962C8B-B14F-4D97-AF65-F5344CB8AC3E}">
        <p14:creationId xmlns:p14="http://schemas.microsoft.com/office/powerpoint/2010/main" val="45451307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b="1" i="0" kern="1200">
          <a:solidFill>
            <a:srgbClr val="92D050"/>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6622299"/>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8910432"/>
      </p:ext>
    </p:extLst>
  </p:cSld>
  <p:clrMap bg1="lt1" tx1="dk1" bg2="lt2" tx2="dk2" accent1="accent1" accent2="accent2" accent3="accent3" accent4="accent4" accent5="accent5" accent6="accent6" hlink="hlink" folHlink="folHlink"/>
  <p:sldLayoutIdLst>
    <p:sldLayoutId id="2147483674" r:id="rId1"/>
    <p:sldLayoutId id="2147483678" r:id="rId2"/>
    <p:sldLayoutId id="2147483679" r:id="rId3"/>
    <p:sldLayoutId id="2147483676" r:id="rId4"/>
    <p:sldLayoutId id="2147483680" r:id="rId5"/>
    <p:sldLayoutId id="2147483681" r:id="rId6"/>
  </p:sldLayoutIdLst>
  <p:txStyles>
    <p:titleStyle>
      <a:lvl1pPr algn="l" defTabSz="914400" rtl="0" eaLnBrk="1" latinLnBrk="0" hangingPunct="1">
        <a:lnSpc>
          <a:spcPct val="90000"/>
        </a:lnSpc>
        <a:spcBef>
          <a:spcPct val="0"/>
        </a:spcBef>
        <a:buNone/>
        <a:defRPr sz="4400" b="1" i="0" kern="1200">
          <a:solidFill>
            <a:srgbClr val="92D050"/>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5651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7113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22763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Lst>
  <p:txStyles>
    <p:title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5651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7113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2392982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Lst>
  <p:txStyles>
    <p:titleStyle>
      <a:lvl1pPr algn="l" defTabSz="914400" rtl="0" eaLnBrk="1" latinLnBrk="0" hangingPunct="1">
        <a:lnSpc>
          <a:spcPct val="90000"/>
        </a:lnSpc>
        <a:spcBef>
          <a:spcPct val="0"/>
        </a:spcBef>
        <a:buNone/>
        <a:defRPr sz="4400" b="1" i="0" kern="1200">
          <a:solidFill>
            <a:srgbClr val="A4D23C"/>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5651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7113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0027918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Lst>
  <p:txStyles>
    <p:title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5651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7113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8843961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Lst>
  <p:txStyles>
    <p:titleStyle>
      <a:lvl1pPr algn="l" defTabSz="914400" rtl="0" eaLnBrk="1" latinLnBrk="0" hangingPunct="1">
        <a:lnSpc>
          <a:spcPct val="90000"/>
        </a:lnSpc>
        <a:spcBef>
          <a:spcPct val="0"/>
        </a:spcBef>
        <a:buNone/>
        <a:defRPr sz="4400" b="1" i="0" kern="1200">
          <a:solidFill>
            <a:srgbClr val="A4D23C"/>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5651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7113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660852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Lst>
  <p:txStyles>
    <p:titleStyle>
      <a:lvl1pPr algn="l" defTabSz="914400" rtl="0" eaLnBrk="1" latinLnBrk="0" hangingPunct="1">
        <a:lnSpc>
          <a:spcPct val="90000"/>
        </a:lnSpc>
        <a:spcBef>
          <a:spcPct val="0"/>
        </a:spcBef>
        <a:buNone/>
        <a:defRPr sz="4400" b="1" i="0" kern="1200">
          <a:solidFill>
            <a:srgbClr val="A4D23C"/>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5651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7113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307487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Lst>
  <p:txStyles>
    <p:title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40878E-74CC-D34C-B923-94A56E0F8AAD}"/>
              </a:ext>
            </a:extLst>
          </p:cNvPr>
          <p:cNvSpPr>
            <a:spLocks noGrp="1"/>
          </p:cNvSpPr>
          <p:nvPr>
            <p:ph type="title"/>
          </p:nvPr>
        </p:nvSpPr>
        <p:spPr>
          <a:xfrm>
            <a:off x="838200" y="5651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EC621-9C05-9B4F-AD63-2AC876495EA9}"/>
              </a:ext>
            </a:extLst>
          </p:cNvPr>
          <p:cNvSpPr>
            <a:spLocks noGrp="1"/>
          </p:cNvSpPr>
          <p:nvPr>
            <p:ph type="body" idx="1"/>
          </p:nvPr>
        </p:nvSpPr>
        <p:spPr>
          <a:xfrm>
            <a:off x="838200" y="17113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853725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Lst>
  <p:txStyles>
    <p:titleStyle>
      <a:lvl1pPr algn="l" defTabSz="914400" rtl="0" eaLnBrk="1" latinLnBrk="0" hangingPunct="1">
        <a:lnSpc>
          <a:spcPct val="90000"/>
        </a:lnSpc>
        <a:spcBef>
          <a:spcPct val="0"/>
        </a:spcBef>
        <a:buNone/>
        <a:defRPr sz="4400" b="1" i="0" kern="1200">
          <a:solidFill>
            <a:srgbClr val="A4D23C"/>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F7E3C7E8-49C9-9D4B-A1A6-1CEF4F7ADD31}"/>
              </a:ext>
            </a:extLst>
          </p:cNvPr>
          <p:cNvSpPr/>
          <p:nvPr userDrawn="1"/>
        </p:nvSpPr>
        <p:spPr>
          <a:xfrm>
            <a:off x="-16778" y="6732041"/>
            <a:ext cx="12252960" cy="125959"/>
          </a:xfrm>
          <a:prstGeom prst="rect">
            <a:avLst/>
          </a:prstGeom>
          <a:gradFill>
            <a:gsLst>
              <a:gs pos="0">
                <a:srgbClr val="9ACA3C"/>
              </a:gs>
              <a:gs pos="8792">
                <a:srgbClr val="7AC886"/>
              </a:gs>
              <a:gs pos="35736">
                <a:srgbClr val="5BC7D1"/>
              </a:gs>
              <a:gs pos="54728">
                <a:srgbClr val="2DABCF"/>
              </a:gs>
              <a:gs pos="100000">
                <a:srgbClr val="008ECE"/>
              </a:gs>
            </a:gsLst>
          </a:gradFill>
          <a:ln w="12700">
            <a:noFill/>
            <a:miter/>
          </a:ln>
        </p:spPr>
        <p:txBody>
          <a:bodyPr lIns="45719" rIns="45719" anchor="ctr"/>
          <a:lstStyle/>
          <a:p>
            <a:endParaRPr/>
          </a:p>
        </p:txBody>
      </p:sp>
    </p:spTree>
    <p:extLst>
      <p:ext uri="{BB962C8B-B14F-4D97-AF65-F5344CB8AC3E}">
        <p14:creationId xmlns:p14="http://schemas.microsoft.com/office/powerpoint/2010/main" val="2192041706"/>
      </p:ext>
    </p:extLst>
  </p:cSld>
  <p:clrMap bg1="lt1" tx1="dk1" bg2="lt2" tx2="dk2" accent1="accent1" accent2="accent2" accent3="accent3" accent4="accent4" accent5="accent5" accent6="accent6" hlink="hlink" folHlink="folHlink"/>
  <p:sldLayoutIdLst>
    <p:sldLayoutId id="2147483736" r:id="rId1"/>
  </p:sldLayoutIdLst>
  <p:txStyles>
    <p:titleStyle>
      <a:lvl1pPr algn="l" defTabSz="914400" rtl="0" eaLnBrk="1" latinLnBrk="0" hangingPunct="1">
        <a:lnSpc>
          <a:spcPct val="90000"/>
        </a:lnSpc>
        <a:spcBef>
          <a:spcPct val="0"/>
        </a:spcBef>
        <a:buNone/>
        <a:defRPr sz="4400" b="1" i="0" kern="1200">
          <a:solidFill>
            <a:srgbClr val="92D050"/>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84321C-E349-4383-9392-01C6E336EBAA}"/>
              </a:ext>
            </a:extLst>
          </p:cNvPr>
          <p:cNvSpPr txBox="1"/>
          <p:nvPr/>
        </p:nvSpPr>
        <p:spPr>
          <a:xfrm>
            <a:off x="292962" y="4998128"/>
            <a:ext cx="4234648" cy="1200329"/>
          </a:xfrm>
          <a:prstGeom prst="rect">
            <a:avLst/>
          </a:prstGeom>
          <a:noFill/>
        </p:spPr>
        <p:txBody>
          <a:bodyPr wrap="square" rtlCol="0">
            <a:spAutoFit/>
          </a:bodyPr>
          <a:lstStyle/>
          <a:p>
            <a:r>
              <a:rPr lang="en-NZ" sz="3600" b="1" dirty="0">
                <a:solidFill>
                  <a:schemeClr val="bg1"/>
                </a:solidFill>
                <a:latin typeface="Helvetica Neue" panose="02000503000000020004" pitchFamily="2" charset="0"/>
              </a:rPr>
              <a:t>Series: Two</a:t>
            </a:r>
          </a:p>
          <a:p>
            <a:r>
              <a:rPr lang="en-NZ" sz="3600" b="1" dirty="0">
                <a:solidFill>
                  <a:schemeClr val="bg1"/>
                </a:solidFill>
                <a:latin typeface="Helvetica Neue" panose="02000503000000020004" pitchFamily="2" charset="0"/>
              </a:rPr>
              <a:t>Webinar: Six</a:t>
            </a:r>
          </a:p>
        </p:txBody>
      </p:sp>
    </p:spTree>
    <p:extLst>
      <p:ext uri="{BB962C8B-B14F-4D97-AF65-F5344CB8AC3E}">
        <p14:creationId xmlns:p14="http://schemas.microsoft.com/office/powerpoint/2010/main" val="1313473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38EBA0-F7A0-4B62-8659-744E3138705A}"/>
              </a:ext>
            </a:extLst>
          </p:cNvPr>
          <p:cNvSpPr txBox="1">
            <a:spLocks/>
          </p:cNvSpPr>
          <p:nvPr/>
        </p:nvSpPr>
        <p:spPr>
          <a:xfrm>
            <a:off x="430568" y="60496"/>
            <a:ext cx="10155734" cy="1382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sz="4000" dirty="0"/>
              <a:t>Jade’s announcements and recognition</a:t>
            </a:r>
            <a:r>
              <a:rPr lang="en-US" sz="3600" dirty="0"/>
              <a:t> </a:t>
            </a:r>
          </a:p>
        </p:txBody>
      </p:sp>
      <p:sp>
        <p:nvSpPr>
          <p:cNvPr id="6" name="Subtitle 2">
            <a:extLst>
              <a:ext uri="{FF2B5EF4-FFF2-40B4-BE49-F238E27FC236}">
                <a16:creationId xmlns:a16="http://schemas.microsoft.com/office/drawing/2014/main" id="{D779ADA4-BDFD-440F-91BB-D32077B025D7}"/>
              </a:ext>
            </a:extLst>
          </p:cNvPr>
          <p:cNvSpPr txBox="1">
            <a:spLocks/>
          </p:cNvSpPr>
          <p:nvPr/>
        </p:nvSpPr>
        <p:spPr>
          <a:xfrm>
            <a:off x="6901209" y="1993036"/>
            <a:ext cx="4801041" cy="4864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dirty="0"/>
          </a:p>
          <a:p>
            <a:pPr marL="0" indent="0">
              <a:buNone/>
            </a:pPr>
            <a:endParaRPr lang="en-US" sz="3200" dirty="0"/>
          </a:p>
        </p:txBody>
      </p:sp>
      <p:pic>
        <p:nvPicPr>
          <p:cNvPr id="4" name="Graphic 3" descr="Clapping hands">
            <a:extLst>
              <a:ext uri="{FF2B5EF4-FFF2-40B4-BE49-F238E27FC236}">
                <a16:creationId xmlns:a16="http://schemas.microsoft.com/office/drawing/2014/main" id="{85F62F18-4DFE-46DF-9825-5497B0EE1B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63478" y="195082"/>
            <a:ext cx="1797954" cy="1797954"/>
          </a:xfrm>
          <a:prstGeom prst="rect">
            <a:avLst/>
          </a:prstGeom>
        </p:spPr>
      </p:pic>
      <p:sp>
        <p:nvSpPr>
          <p:cNvPr id="5" name="Title 1">
            <a:extLst>
              <a:ext uri="{FF2B5EF4-FFF2-40B4-BE49-F238E27FC236}">
                <a16:creationId xmlns:a16="http://schemas.microsoft.com/office/drawing/2014/main" id="{05B54A53-9D38-4C51-AE74-2095077A4A42}"/>
              </a:ext>
            </a:extLst>
          </p:cNvPr>
          <p:cNvSpPr txBox="1">
            <a:spLocks/>
          </p:cNvSpPr>
          <p:nvPr/>
        </p:nvSpPr>
        <p:spPr>
          <a:xfrm>
            <a:off x="3874787" y="1094059"/>
            <a:ext cx="7054051" cy="52463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nSpc>
                <a:spcPct val="100000"/>
              </a:lnSpc>
            </a:pPr>
            <a:r>
              <a:rPr lang="en-US" sz="3600" dirty="0">
                <a:solidFill>
                  <a:schemeClr val="bg1"/>
                </a:solidFill>
              </a:rPr>
              <a:t>Tom and Helen Taylder</a:t>
            </a:r>
          </a:p>
          <a:p>
            <a:pPr>
              <a:lnSpc>
                <a:spcPct val="100000"/>
              </a:lnSpc>
            </a:pPr>
            <a:r>
              <a:rPr lang="en-US" sz="3200" dirty="0">
                <a:solidFill>
                  <a:schemeClr val="bg1"/>
                </a:solidFill>
              </a:rPr>
              <a:t>Angela </a:t>
            </a:r>
            <a:r>
              <a:rPr lang="en-US" sz="3200" dirty="0" err="1">
                <a:solidFill>
                  <a:schemeClr val="bg1"/>
                </a:solidFill>
              </a:rPr>
              <a:t>Budreika</a:t>
            </a:r>
            <a:endParaRPr lang="en-US" sz="3200" dirty="0">
              <a:solidFill>
                <a:schemeClr val="bg1"/>
              </a:solidFill>
            </a:endParaRPr>
          </a:p>
          <a:p>
            <a:pPr>
              <a:lnSpc>
                <a:spcPct val="100000"/>
              </a:lnSpc>
            </a:pPr>
            <a:r>
              <a:rPr lang="en-US" sz="3200" dirty="0">
                <a:solidFill>
                  <a:schemeClr val="bg1"/>
                </a:solidFill>
              </a:rPr>
              <a:t>Olympia Kallman</a:t>
            </a:r>
          </a:p>
          <a:p>
            <a:pPr>
              <a:lnSpc>
                <a:spcPct val="100000"/>
              </a:lnSpc>
            </a:pPr>
            <a:r>
              <a:rPr lang="en-US" sz="3200" dirty="0">
                <a:solidFill>
                  <a:schemeClr val="bg1"/>
                </a:solidFill>
              </a:rPr>
              <a:t>Nat Scattergood</a:t>
            </a:r>
          </a:p>
          <a:p>
            <a:pPr>
              <a:lnSpc>
                <a:spcPct val="100000"/>
              </a:lnSpc>
            </a:pPr>
            <a:r>
              <a:rPr lang="en-US" sz="3200" dirty="0">
                <a:solidFill>
                  <a:schemeClr val="bg1"/>
                </a:solidFill>
              </a:rPr>
              <a:t>Carol Ford</a:t>
            </a:r>
          </a:p>
          <a:p>
            <a:pPr>
              <a:lnSpc>
                <a:spcPct val="100000"/>
              </a:lnSpc>
            </a:pPr>
            <a:r>
              <a:rPr lang="en-US" sz="3200" dirty="0">
                <a:solidFill>
                  <a:schemeClr val="bg1"/>
                </a:solidFill>
              </a:rPr>
              <a:t>Josephine Enoch</a:t>
            </a:r>
          </a:p>
          <a:p>
            <a:pPr>
              <a:lnSpc>
                <a:spcPct val="100000"/>
              </a:lnSpc>
            </a:pPr>
            <a:r>
              <a:rPr lang="en-US" sz="3200" dirty="0">
                <a:solidFill>
                  <a:schemeClr val="bg1"/>
                </a:solidFill>
              </a:rPr>
              <a:t>Julie Harris</a:t>
            </a:r>
          </a:p>
          <a:p>
            <a:pPr>
              <a:lnSpc>
                <a:spcPct val="100000"/>
              </a:lnSpc>
            </a:pPr>
            <a:r>
              <a:rPr lang="en-US" sz="3200" dirty="0">
                <a:solidFill>
                  <a:schemeClr val="bg1"/>
                </a:solidFill>
              </a:rPr>
              <a:t>Christine Taylor</a:t>
            </a:r>
          </a:p>
          <a:p>
            <a:pPr>
              <a:lnSpc>
                <a:spcPct val="100000"/>
              </a:lnSpc>
            </a:pPr>
            <a:r>
              <a:rPr lang="en-US" sz="3200" dirty="0" err="1">
                <a:solidFill>
                  <a:schemeClr val="bg1"/>
                </a:solidFill>
              </a:rPr>
              <a:t>BettJoy</a:t>
            </a:r>
            <a:r>
              <a:rPr lang="en-US" sz="3200" dirty="0">
                <a:solidFill>
                  <a:schemeClr val="bg1"/>
                </a:solidFill>
              </a:rPr>
              <a:t> Alley</a:t>
            </a:r>
          </a:p>
          <a:p>
            <a:pPr>
              <a:lnSpc>
                <a:spcPct val="100000"/>
              </a:lnSpc>
            </a:pPr>
            <a:r>
              <a:rPr lang="en-US" sz="3200" dirty="0">
                <a:solidFill>
                  <a:schemeClr val="bg1"/>
                </a:solidFill>
              </a:rPr>
              <a:t>Anne Ham</a:t>
            </a:r>
          </a:p>
        </p:txBody>
      </p:sp>
    </p:spTree>
    <p:extLst>
      <p:ext uri="{BB962C8B-B14F-4D97-AF65-F5344CB8AC3E}">
        <p14:creationId xmlns:p14="http://schemas.microsoft.com/office/powerpoint/2010/main" val="2730888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C2ED001F-C305-4A03-84BD-9B9BB69EA0EA}"/>
              </a:ext>
            </a:extLst>
          </p:cNvPr>
          <p:cNvSpPr txBox="1">
            <a:spLocks/>
          </p:cNvSpPr>
          <p:nvPr/>
        </p:nvSpPr>
        <p:spPr>
          <a:xfrm>
            <a:off x="1412777" y="864728"/>
            <a:ext cx="9826354" cy="51285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NZ" sz="2500" dirty="0"/>
          </a:p>
        </p:txBody>
      </p:sp>
      <p:sp>
        <p:nvSpPr>
          <p:cNvPr id="5" name="Rectangle 4">
            <a:extLst>
              <a:ext uri="{FF2B5EF4-FFF2-40B4-BE49-F238E27FC236}">
                <a16:creationId xmlns:a16="http://schemas.microsoft.com/office/drawing/2014/main" id="{E8796B08-F5C4-422C-AD57-7D98189E42F9}"/>
              </a:ext>
            </a:extLst>
          </p:cNvPr>
          <p:cNvSpPr/>
          <p:nvPr/>
        </p:nvSpPr>
        <p:spPr>
          <a:xfrm>
            <a:off x="1750936" y="400832"/>
            <a:ext cx="8832565" cy="4832092"/>
          </a:xfrm>
          <a:prstGeom prst="rect">
            <a:avLst/>
          </a:prstGeom>
        </p:spPr>
        <p:txBody>
          <a:bodyPr wrap="square">
            <a:spAutoFit/>
          </a:bodyPr>
          <a:lstStyle/>
          <a:p>
            <a:pPr marL="685800" indent="-685800">
              <a:spcAft>
                <a:spcPts val="0"/>
              </a:spcAft>
              <a:buFont typeface="Arial" panose="020B0604020202020204" pitchFamily="34" charset="0"/>
              <a:buChar char="•"/>
            </a:pPr>
            <a:r>
              <a:rPr lang="en-NZ" sz="4400" b="1" dirty="0">
                <a:solidFill>
                  <a:srgbClr val="92D050"/>
                </a:solidFill>
                <a:latin typeface="Helvetica Neue" panose="02000503000000020004" pitchFamily="2" charset="0"/>
              </a:rPr>
              <a:t>Angela </a:t>
            </a:r>
            <a:r>
              <a:rPr lang="en-NZ" sz="4400" b="1" dirty="0" err="1">
                <a:solidFill>
                  <a:srgbClr val="92D050"/>
                </a:solidFill>
                <a:latin typeface="Helvetica Neue" panose="02000503000000020004" pitchFamily="2" charset="0"/>
              </a:rPr>
              <a:t>Budreika</a:t>
            </a:r>
            <a:r>
              <a:rPr lang="en-NZ" sz="4400" b="1" dirty="0">
                <a:solidFill>
                  <a:srgbClr val="92D050"/>
                </a:solidFill>
                <a:latin typeface="Helvetica Neue" panose="02000503000000020004" pitchFamily="2" charset="0"/>
              </a:rPr>
              <a:t> Handouts NO – excuse to leave</a:t>
            </a:r>
          </a:p>
          <a:p>
            <a:pPr>
              <a:spcAft>
                <a:spcPts val="0"/>
              </a:spcAft>
            </a:pPr>
            <a:endParaRPr lang="en-NZ" sz="4400" b="1" dirty="0">
              <a:solidFill>
                <a:srgbClr val="92D050"/>
              </a:solidFill>
              <a:latin typeface="Helvetica Neue" panose="02000503000000020004" pitchFamily="2" charset="0"/>
            </a:endParaRPr>
          </a:p>
          <a:p>
            <a:pPr marL="685800" indent="-685800">
              <a:spcAft>
                <a:spcPts val="0"/>
              </a:spcAft>
              <a:buFont typeface="Arial" panose="020B0604020202020204" pitchFamily="34" charset="0"/>
              <a:buChar char="•"/>
            </a:pPr>
            <a:r>
              <a:rPr lang="en-NZ" sz="4400" b="1" dirty="0">
                <a:solidFill>
                  <a:srgbClr val="92D050"/>
                </a:solidFill>
                <a:latin typeface="Helvetica Neue" panose="02000503000000020004" pitchFamily="2" charset="0"/>
              </a:rPr>
              <a:t>Guess how many in jar</a:t>
            </a:r>
          </a:p>
          <a:p>
            <a:pPr>
              <a:spcAft>
                <a:spcPts val="0"/>
              </a:spcAft>
            </a:pPr>
            <a:endParaRPr lang="en-NZ" sz="4400" b="1" dirty="0">
              <a:solidFill>
                <a:srgbClr val="92D050"/>
              </a:solidFill>
              <a:latin typeface="Helvetica Neue" panose="02000503000000020004" pitchFamily="2" charset="0"/>
            </a:endParaRPr>
          </a:p>
          <a:p>
            <a:pPr marL="685800" indent="-685800">
              <a:spcAft>
                <a:spcPts val="0"/>
              </a:spcAft>
              <a:buFont typeface="Arial" panose="020B0604020202020204" pitchFamily="34" charset="0"/>
              <a:buChar char="•"/>
            </a:pPr>
            <a:r>
              <a:rPr lang="en-NZ" sz="4400" b="1" dirty="0">
                <a:solidFill>
                  <a:srgbClr val="92D050"/>
                </a:solidFill>
                <a:latin typeface="Helvetica Neue" panose="02000503000000020004" pitchFamily="2" charset="0"/>
              </a:rPr>
              <a:t>Questionnaire</a:t>
            </a:r>
          </a:p>
          <a:p>
            <a:pPr>
              <a:spcAft>
                <a:spcPts val="0"/>
              </a:spcAft>
            </a:pPr>
            <a:endParaRPr lang="en-NZ" sz="4400" b="1" dirty="0">
              <a:solidFill>
                <a:srgbClr val="92D050"/>
              </a:solidFill>
              <a:latin typeface="Helvetica Neue" panose="02000503000000020004" pitchFamily="2" charset="0"/>
            </a:endParaRPr>
          </a:p>
        </p:txBody>
      </p:sp>
    </p:spTree>
    <p:extLst>
      <p:ext uri="{BB962C8B-B14F-4D97-AF65-F5344CB8AC3E}">
        <p14:creationId xmlns:p14="http://schemas.microsoft.com/office/powerpoint/2010/main" val="4159500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3E8491-EC27-42C3-A08A-CBF5557AFFCA}"/>
              </a:ext>
            </a:extLst>
          </p:cNvPr>
          <p:cNvSpPr/>
          <p:nvPr/>
        </p:nvSpPr>
        <p:spPr>
          <a:xfrm>
            <a:off x="0" y="-36565"/>
            <a:ext cx="12192000" cy="1846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8FFECA42-C273-194C-BB8D-8CBDDF012727}"/>
              </a:ext>
            </a:extLst>
          </p:cNvPr>
          <p:cNvSpPr>
            <a:spLocks noGrp="1"/>
          </p:cNvSpPr>
          <p:nvPr>
            <p:ph type="ctrTitle"/>
          </p:nvPr>
        </p:nvSpPr>
        <p:spPr>
          <a:xfrm>
            <a:off x="1032096" y="367229"/>
            <a:ext cx="12192000" cy="1106424"/>
          </a:xfrm>
        </p:spPr>
        <p:txBody>
          <a:bodyPr>
            <a:noAutofit/>
          </a:bodyPr>
          <a:lstStyle/>
          <a:p>
            <a:pPr algn="l"/>
            <a:r>
              <a:rPr lang="en-NZ" sz="4000" dirty="0">
                <a:solidFill>
                  <a:srgbClr val="A4D23C"/>
                </a:solidFill>
              </a:rPr>
              <a:t>Community based leadership is all about relationships! </a:t>
            </a:r>
          </a:p>
        </p:txBody>
      </p:sp>
      <p:sp>
        <p:nvSpPr>
          <p:cNvPr id="7" name="Content Placeholder 4">
            <a:extLst>
              <a:ext uri="{FF2B5EF4-FFF2-40B4-BE49-F238E27FC236}">
                <a16:creationId xmlns:a16="http://schemas.microsoft.com/office/drawing/2014/main" id="{97630947-15EF-427A-9690-3AA1145DADD7}"/>
              </a:ext>
            </a:extLst>
          </p:cNvPr>
          <p:cNvSpPr txBox="1">
            <a:spLocks/>
          </p:cNvSpPr>
          <p:nvPr/>
        </p:nvSpPr>
        <p:spPr>
          <a:xfrm>
            <a:off x="543992" y="2216620"/>
            <a:ext cx="11529639" cy="4571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NZ" sz="2100" dirty="0"/>
          </a:p>
        </p:txBody>
      </p:sp>
      <p:sp>
        <p:nvSpPr>
          <p:cNvPr id="4" name="TextBox 3">
            <a:extLst>
              <a:ext uri="{FF2B5EF4-FFF2-40B4-BE49-F238E27FC236}">
                <a16:creationId xmlns:a16="http://schemas.microsoft.com/office/drawing/2014/main" id="{35F4EFAF-3FC6-463A-A629-014B0BE6ABFB}"/>
              </a:ext>
            </a:extLst>
          </p:cNvPr>
          <p:cNvSpPr txBox="1"/>
          <p:nvPr/>
        </p:nvSpPr>
        <p:spPr>
          <a:xfrm>
            <a:off x="896291" y="1898934"/>
            <a:ext cx="11286655" cy="3509743"/>
          </a:xfrm>
          <a:prstGeom prst="rect">
            <a:avLst/>
          </a:prstGeom>
          <a:noFill/>
        </p:spPr>
        <p:txBody>
          <a:bodyPr wrap="square" rtlCol="0">
            <a:spAutoFit/>
          </a:bodyPr>
          <a:lstStyle/>
          <a:p>
            <a:pPr>
              <a:lnSpc>
                <a:spcPct val="150000"/>
              </a:lnSpc>
            </a:pPr>
            <a:r>
              <a:rPr lang="en-NZ" sz="4000" b="1" i="1" dirty="0">
                <a:solidFill>
                  <a:srgbClr val="007AB5"/>
                </a:solidFill>
                <a:latin typeface="Helvetica Neue" panose="02000503000000020004" pitchFamily="2" charset="0"/>
              </a:rPr>
              <a:t>Today: </a:t>
            </a:r>
            <a:r>
              <a:rPr lang="en-NZ" sz="4000" b="1" dirty="0">
                <a:solidFill>
                  <a:srgbClr val="007AB5"/>
                </a:solidFill>
                <a:latin typeface="Helvetica Neue" panose="02000503000000020004" pitchFamily="2" charset="0"/>
              </a:rPr>
              <a:t>How do I deal with: </a:t>
            </a:r>
          </a:p>
          <a:p>
            <a:pPr marL="571500" indent="-571500">
              <a:lnSpc>
                <a:spcPct val="150000"/>
              </a:lnSpc>
              <a:buFont typeface="Arial" panose="020B0604020202020204" pitchFamily="34" charset="0"/>
              <a:buChar char="•"/>
            </a:pPr>
            <a:r>
              <a:rPr lang="en-NZ" sz="4000" b="1" dirty="0">
                <a:solidFill>
                  <a:srgbClr val="007AB5"/>
                </a:solidFill>
                <a:latin typeface="Helvetica Neue" panose="02000503000000020004" pitchFamily="2" charset="0"/>
              </a:rPr>
              <a:t>Drama and dissent?</a:t>
            </a:r>
          </a:p>
          <a:p>
            <a:pPr marL="571500" indent="-571500">
              <a:lnSpc>
                <a:spcPct val="150000"/>
              </a:lnSpc>
              <a:buFont typeface="Arial" panose="020B0604020202020204" pitchFamily="34" charset="0"/>
              <a:buChar char="•"/>
            </a:pPr>
            <a:r>
              <a:rPr lang="en-NZ" sz="4000" b="1" dirty="0">
                <a:solidFill>
                  <a:srgbClr val="007AB5"/>
                </a:solidFill>
                <a:latin typeface="Helvetica Neue" panose="02000503000000020004" pitchFamily="2" charset="0"/>
              </a:rPr>
              <a:t>Demanding and difficult team members?</a:t>
            </a:r>
          </a:p>
          <a:p>
            <a:pPr marL="342900" indent="-342900">
              <a:lnSpc>
                <a:spcPct val="150000"/>
              </a:lnSpc>
              <a:buFont typeface="+mj-lt"/>
              <a:buAutoNum type="arabicPeriod"/>
            </a:pPr>
            <a:endParaRPr lang="en-US" sz="3200" b="1" dirty="0">
              <a:solidFill>
                <a:schemeClr val="bg1"/>
              </a:solidFill>
              <a:latin typeface="Helvetica Neue" panose="02000503000000020004" pitchFamily="2" charset="0"/>
            </a:endParaRPr>
          </a:p>
        </p:txBody>
      </p:sp>
    </p:spTree>
    <p:extLst>
      <p:ext uri="{BB962C8B-B14F-4D97-AF65-F5344CB8AC3E}">
        <p14:creationId xmlns:p14="http://schemas.microsoft.com/office/powerpoint/2010/main" val="304140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3E8491-EC27-42C3-A08A-CBF5557AFFCA}"/>
              </a:ext>
            </a:extLst>
          </p:cNvPr>
          <p:cNvSpPr/>
          <p:nvPr/>
        </p:nvSpPr>
        <p:spPr>
          <a:xfrm>
            <a:off x="0" y="-350"/>
            <a:ext cx="12192000" cy="1846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8FFECA42-C273-194C-BB8D-8CBDDF012727}"/>
              </a:ext>
            </a:extLst>
          </p:cNvPr>
          <p:cNvSpPr>
            <a:spLocks noGrp="1"/>
          </p:cNvSpPr>
          <p:nvPr>
            <p:ph type="ctrTitle"/>
          </p:nvPr>
        </p:nvSpPr>
        <p:spPr>
          <a:xfrm>
            <a:off x="0" y="70087"/>
            <a:ext cx="12192000" cy="1408289"/>
          </a:xfrm>
        </p:spPr>
        <p:txBody>
          <a:bodyPr>
            <a:normAutofit/>
          </a:bodyPr>
          <a:lstStyle/>
          <a:p>
            <a:r>
              <a:rPr lang="en-NZ" sz="4400" dirty="0">
                <a:solidFill>
                  <a:srgbClr val="A4D23C"/>
                </a:solidFill>
              </a:rPr>
              <a:t>Your organization will be made of people from a range of personalities</a:t>
            </a:r>
          </a:p>
        </p:txBody>
      </p:sp>
      <p:sp>
        <p:nvSpPr>
          <p:cNvPr id="7" name="Content Placeholder 4">
            <a:extLst>
              <a:ext uri="{FF2B5EF4-FFF2-40B4-BE49-F238E27FC236}">
                <a16:creationId xmlns:a16="http://schemas.microsoft.com/office/drawing/2014/main" id="{97630947-15EF-427A-9690-3AA1145DADD7}"/>
              </a:ext>
            </a:extLst>
          </p:cNvPr>
          <p:cNvSpPr txBox="1">
            <a:spLocks/>
          </p:cNvSpPr>
          <p:nvPr/>
        </p:nvSpPr>
        <p:spPr>
          <a:xfrm>
            <a:off x="543992" y="2216620"/>
            <a:ext cx="11529639" cy="4571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NZ" sz="2100" dirty="0"/>
          </a:p>
        </p:txBody>
      </p:sp>
      <p:sp>
        <p:nvSpPr>
          <p:cNvPr id="4" name="TextBox 3">
            <a:extLst>
              <a:ext uri="{FF2B5EF4-FFF2-40B4-BE49-F238E27FC236}">
                <a16:creationId xmlns:a16="http://schemas.microsoft.com/office/drawing/2014/main" id="{35F4EFAF-3FC6-463A-A629-014B0BE6ABFB}"/>
              </a:ext>
            </a:extLst>
          </p:cNvPr>
          <p:cNvSpPr txBox="1"/>
          <p:nvPr/>
        </p:nvSpPr>
        <p:spPr>
          <a:xfrm>
            <a:off x="448174" y="2216620"/>
            <a:ext cx="11721274" cy="5183150"/>
          </a:xfrm>
          <a:prstGeom prst="rect">
            <a:avLst/>
          </a:prstGeom>
          <a:noFill/>
        </p:spPr>
        <p:txBody>
          <a:bodyPr wrap="square" rtlCol="0">
            <a:spAutoFit/>
          </a:bodyPr>
          <a:lstStyle/>
          <a:p>
            <a:pPr>
              <a:lnSpc>
                <a:spcPct val="150000"/>
              </a:lnSpc>
            </a:pPr>
            <a:r>
              <a:rPr lang="en-NZ" sz="2400" b="1" dirty="0">
                <a:solidFill>
                  <a:srgbClr val="007AB5"/>
                </a:solidFill>
                <a:latin typeface="Helvetica Neue" panose="02000503000000020004" pitchFamily="2" charset="0"/>
              </a:rPr>
              <a:t>Open door (unlike job) – so the occasional drama, personality clash is almost inevitable.  Cover your ears guys – WOMEN!</a:t>
            </a:r>
          </a:p>
          <a:p>
            <a:pPr>
              <a:lnSpc>
                <a:spcPct val="150000"/>
              </a:lnSpc>
            </a:pPr>
            <a:endParaRPr lang="en-NZ" sz="2400" b="1" dirty="0">
              <a:solidFill>
                <a:srgbClr val="007AB5"/>
              </a:solidFill>
              <a:latin typeface="Helvetica Neue" panose="02000503000000020004" pitchFamily="2" charset="0"/>
            </a:endParaRPr>
          </a:p>
          <a:p>
            <a:pPr>
              <a:lnSpc>
                <a:spcPct val="150000"/>
              </a:lnSpc>
            </a:pPr>
            <a:r>
              <a:rPr lang="en-NZ" sz="2400" b="1" dirty="0">
                <a:solidFill>
                  <a:srgbClr val="007AB5"/>
                </a:solidFill>
                <a:latin typeface="Helvetica Neue" panose="02000503000000020004" pitchFamily="2" charset="0"/>
              </a:rPr>
              <a:t>These tips will help you deal with demanding, dramatic team members/ drama difficult situations… while keeping your sanity intact!</a:t>
            </a:r>
          </a:p>
          <a:p>
            <a:pPr>
              <a:lnSpc>
                <a:spcPct val="150000"/>
              </a:lnSpc>
            </a:pPr>
            <a:endParaRPr lang="en-NZ" sz="4000" b="1" dirty="0">
              <a:solidFill>
                <a:srgbClr val="007AB5"/>
              </a:solidFill>
              <a:latin typeface="Helvetica Neue" panose="02000503000000020004" pitchFamily="2" charset="0"/>
            </a:endParaRPr>
          </a:p>
          <a:p>
            <a:pPr algn="ctr">
              <a:lnSpc>
                <a:spcPct val="150000"/>
              </a:lnSpc>
            </a:pPr>
            <a:r>
              <a:rPr lang="en-NZ" sz="3600" b="1" i="1" dirty="0">
                <a:solidFill>
                  <a:schemeClr val="bg1"/>
                </a:solidFill>
                <a:latin typeface="Helvetica Neue" panose="02000503000000020004" pitchFamily="2" charset="0"/>
              </a:rPr>
              <a:t> </a:t>
            </a:r>
            <a:endParaRPr lang="en-NZ" sz="3200" dirty="0"/>
          </a:p>
          <a:p>
            <a:pPr marL="342900" indent="-342900">
              <a:lnSpc>
                <a:spcPct val="150000"/>
              </a:lnSpc>
              <a:buFont typeface="+mj-lt"/>
              <a:buAutoNum type="arabicPeriod"/>
            </a:pPr>
            <a:endParaRPr lang="en-US" sz="2800" b="1" dirty="0">
              <a:solidFill>
                <a:schemeClr val="bg1"/>
              </a:solidFill>
              <a:latin typeface="Helvetica Neue" panose="02000503000000020004" pitchFamily="2" charset="0"/>
            </a:endParaRPr>
          </a:p>
        </p:txBody>
      </p:sp>
    </p:spTree>
    <p:extLst>
      <p:ext uri="{BB962C8B-B14F-4D97-AF65-F5344CB8AC3E}">
        <p14:creationId xmlns:p14="http://schemas.microsoft.com/office/powerpoint/2010/main" val="252887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C2ED001F-C305-4A03-84BD-9B9BB69EA0EA}"/>
              </a:ext>
            </a:extLst>
          </p:cNvPr>
          <p:cNvSpPr txBox="1">
            <a:spLocks/>
          </p:cNvSpPr>
          <p:nvPr/>
        </p:nvSpPr>
        <p:spPr>
          <a:xfrm>
            <a:off x="1412777" y="864728"/>
            <a:ext cx="9826354" cy="51285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NZ" sz="2500" dirty="0"/>
          </a:p>
        </p:txBody>
      </p:sp>
      <p:sp>
        <p:nvSpPr>
          <p:cNvPr id="4" name="Rectangle 3">
            <a:extLst>
              <a:ext uri="{FF2B5EF4-FFF2-40B4-BE49-F238E27FC236}">
                <a16:creationId xmlns:a16="http://schemas.microsoft.com/office/drawing/2014/main" id="{A499DC23-FB02-4F32-9779-DF63B83F7A54}"/>
              </a:ext>
            </a:extLst>
          </p:cNvPr>
          <p:cNvSpPr/>
          <p:nvPr/>
        </p:nvSpPr>
        <p:spPr>
          <a:xfrm>
            <a:off x="788940" y="1978617"/>
            <a:ext cx="11074028" cy="2123658"/>
          </a:xfrm>
          <a:prstGeom prst="rect">
            <a:avLst/>
          </a:prstGeom>
        </p:spPr>
        <p:txBody>
          <a:bodyPr wrap="square">
            <a:spAutoFit/>
          </a:bodyPr>
          <a:lstStyle/>
          <a:p>
            <a:pPr>
              <a:spcAft>
                <a:spcPts val="0"/>
              </a:spcAft>
            </a:pPr>
            <a:r>
              <a:rPr lang="en-NZ" sz="4400" b="1" dirty="0">
                <a:solidFill>
                  <a:srgbClr val="92D050"/>
                </a:solidFill>
                <a:latin typeface="Helvetica Neue" panose="02000503000000020004" pitchFamily="2" charset="0"/>
              </a:rPr>
              <a:t>This is your business, so even if you didn’t create the problem, you have to handle it. Won’t go away!</a:t>
            </a:r>
          </a:p>
        </p:txBody>
      </p:sp>
      <p:sp>
        <p:nvSpPr>
          <p:cNvPr id="5" name="Content Placeholder 4">
            <a:extLst>
              <a:ext uri="{FF2B5EF4-FFF2-40B4-BE49-F238E27FC236}">
                <a16:creationId xmlns:a16="http://schemas.microsoft.com/office/drawing/2014/main" id="{41CC5FD3-C9B7-465A-B2B5-62EB43C09056}"/>
              </a:ext>
            </a:extLst>
          </p:cNvPr>
          <p:cNvSpPr>
            <a:spLocks noGrp="1"/>
          </p:cNvSpPr>
          <p:nvPr>
            <p:ph idx="1"/>
          </p:nvPr>
        </p:nvSpPr>
        <p:spPr>
          <a:xfrm>
            <a:off x="634007" y="365573"/>
            <a:ext cx="9388180" cy="854295"/>
          </a:xfrm>
        </p:spPr>
        <p:txBody>
          <a:bodyPr>
            <a:noAutofit/>
          </a:bodyPr>
          <a:lstStyle/>
          <a:p>
            <a:pPr marL="0" indent="0">
              <a:buNone/>
            </a:pPr>
            <a:r>
              <a:rPr lang="en-NZ" sz="4800" dirty="0"/>
              <a:t>Take ownership of the solution. </a:t>
            </a:r>
            <a:endParaRPr lang="en-US" sz="4800" dirty="0"/>
          </a:p>
        </p:txBody>
      </p:sp>
    </p:spTree>
    <p:extLst>
      <p:ext uri="{BB962C8B-B14F-4D97-AF65-F5344CB8AC3E}">
        <p14:creationId xmlns:p14="http://schemas.microsoft.com/office/powerpoint/2010/main" val="883847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38EBA0-F7A0-4B62-8659-744E3138705A}"/>
              </a:ext>
            </a:extLst>
          </p:cNvPr>
          <p:cNvSpPr txBox="1">
            <a:spLocks/>
          </p:cNvSpPr>
          <p:nvPr/>
        </p:nvSpPr>
        <p:spPr>
          <a:xfrm>
            <a:off x="0" y="244258"/>
            <a:ext cx="12192000" cy="1382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r>
              <a:rPr lang="en-NZ" dirty="0"/>
              <a:t>Deal with it as soon as possible.</a:t>
            </a:r>
            <a:endParaRPr lang="en-US" sz="4000" dirty="0"/>
          </a:p>
        </p:txBody>
      </p:sp>
      <p:sp>
        <p:nvSpPr>
          <p:cNvPr id="6" name="Subtitle 2">
            <a:extLst>
              <a:ext uri="{FF2B5EF4-FFF2-40B4-BE49-F238E27FC236}">
                <a16:creationId xmlns:a16="http://schemas.microsoft.com/office/drawing/2014/main" id="{D779ADA4-BDFD-440F-91BB-D32077B025D7}"/>
              </a:ext>
            </a:extLst>
          </p:cNvPr>
          <p:cNvSpPr txBox="1">
            <a:spLocks/>
          </p:cNvSpPr>
          <p:nvPr/>
        </p:nvSpPr>
        <p:spPr>
          <a:xfrm>
            <a:off x="6901209" y="1993036"/>
            <a:ext cx="4801041" cy="4864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dirty="0"/>
          </a:p>
          <a:p>
            <a:pPr marL="0" indent="0">
              <a:buNone/>
            </a:pPr>
            <a:endParaRPr lang="en-US" sz="3200" dirty="0"/>
          </a:p>
        </p:txBody>
      </p:sp>
      <p:sp>
        <p:nvSpPr>
          <p:cNvPr id="5" name="Rectangle 4">
            <a:extLst>
              <a:ext uri="{FF2B5EF4-FFF2-40B4-BE49-F238E27FC236}">
                <a16:creationId xmlns:a16="http://schemas.microsoft.com/office/drawing/2014/main" id="{F6307671-FF03-4A38-831E-1566E3891724}"/>
              </a:ext>
            </a:extLst>
          </p:cNvPr>
          <p:cNvSpPr/>
          <p:nvPr/>
        </p:nvSpPr>
        <p:spPr>
          <a:xfrm>
            <a:off x="823744" y="1871995"/>
            <a:ext cx="10534353" cy="2308324"/>
          </a:xfrm>
          <a:prstGeom prst="rect">
            <a:avLst/>
          </a:prstGeom>
        </p:spPr>
        <p:txBody>
          <a:bodyPr wrap="square">
            <a:spAutoFit/>
          </a:bodyPr>
          <a:lstStyle/>
          <a:p>
            <a:pPr algn="ctr">
              <a:spcAft>
                <a:spcPts val="0"/>
              </a:spcAft>
            </a:pPr>
            <a:r>
              <a:rPr lang="en-NZ" sz="3600" b="1" dirty="0">
                <a:solidFill>
                  <a:schemeClr val="bg1"/>
                </a:solidFill>
                <a:latin typeface="Helvetica Neue" panose="02000503000000020004" pitchFamily="2" charset="0"/>
              </a:rPr>
              <a:t>The longer conflicts drag on the more damage it can have on your business. The sooner you find a solution the sooner everyone can get back to business.</a:t>
            </a:r>
          </a:p>
        </p:txBody>
      </p:sp>
      <p:pic>
        <p:nvPicPr>
          <p:cNvPr id="3" name="Graphic 2" descr="Sad face with no fill">
            <a:extLst>
              <a:ext uri="{FF2B5EF4-FFF2-40B4-BE49-F238E27FC236}">
                <a16:creationId xmlns:a16="http://schemas.microsoft.com/office/drawing/2014/main" id="{3481F46E-2A43-427A-915B-0A14C4FAEF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80504" y="4425518"/>
            <a:ext cx="1620576" cy="1620576"/>
          </a:xfrm>
          <a:prstGeom prst="rect">
            <a:avLst/>
          </a:prstGeom>
        </p:spPr>
      </p:pic>
      <p:pic>
        <p:nvPicPr>
          <p:cNvPr id="8" name="Graphic 7" descr="Smiling face with no fill">
            <a:extLst>
              <a:ext uri="{FF2B5EF4-FFF2-40B4-BE49-F238E27FC236}">
                <a16:creationId xmlns:a16="http://schemas.microsoft.com/office/drawing/2014/main" id="{72DB6957-55E5-4F53-9BA9-451E9501DD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0921" y="4425518"/>
            <a:ext cx="1620576" cy="1620576"/>
          </a:xfrm>
          <a:prstGeom prst="rect">
            <a:avLst/>
          </a:prstGeom>
        </p:spPr>
      </p:pic>
    </p:spTree>
    <p:extLst>
      <p:ext uri="{BB962C8B-B14F-4D97-AF65-F5344CB8AC3E}">
        <p14:creationId xmlns:p14="http://schemas.microsoft.com/office/powerpoint/2010/main" val="914466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3E8491-EC27-42C3-A08A-CBF5557AFFCA}"/>
              </a:ext>
            </a:extLst>
          </p:cNvPr>
          <p:cNvSpPr/>
          <p:nvPr/>
        </p:nvSpPr>
        <p:spPr>
          <a:xfrm>
            <a:off x="0" y="172"/>
            <a:ext cx="12192000" cy="1846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8FFECA42-C273-194C-BB8D-8CBDDF012727}"/>
              </a:ext>
            </a:extLst>
          </p:cNvPr>
          <p:cNvSpPr>
            <a:spLocks noGrp="1"/>
          </p:cNvSpPr>
          <p:nvPr>
            <p:ph type="ctrTitle"/>
          </p:nvPr>
        </p:nvSpPr>
        <p:spPr>
          <a:xfrm>
            <a:off x="0" y="371952"/>
            <a:ext cx="12192000" cy="1106424"/>
          </a:xfrm>
        </p:spPr>
        <p:txBody>
          <a:bodyPr>
            <a:normAutofit/>
          </a:bodyPr>
          <a:lstStyle/>
          <a:p>
            <a:r>
              <a:rPr lang="en-NZ" sz="4800" dirty="0">
                <a:solidFill>
                  <a:srgbClr val="A4D23C"/>
                </a:solidFill>
              </a:rPr>
              <a:t>Keep your cool. </a:t>
            </a:r>
          </a:p>
        </p:txBody>
      </p:sp>
      <p:sp>
        <p:nvSpPr>
          <p:cNvPr id="7" name="Content Placeholder 4">
            <a:extLst>
              <a:ext uri="{FF2B5EF4-FFF2-40B4-BE49-F238E27FC236}">
                <a16:creationId xmlns:a16="http://schemas.microsoft.com/office/drawing/2014/main" id="{97630947-15EF-427A-9690-3AA1145DADD7}"/>
              </a:ext>
            </a:extLst>
          </p:cNvPr>
          <p:cNvSpPr txBox="1">
            <a:spLocks/>
          </p:cNvSpPr>
          <p:nvPr/>
        </p:nvSpPr>
        <p:spPr>
          <a:xfrm>
            <a:off x="543992" y="2216620"/>
            <a:ext cx="11529639" cy="4571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NZ" sz="2100" dirty="0"/>
          </a:p>
        </p:txBody>
      </p:sp>
      <p:sp>
        <p:nvSpPr>
          <p:cNvPr id="4" name="TextBox 3">
            <a:extLst>
              <a:ext uri="{FF2B5EF4-FFF2-40B4-BE49-F238E27FC236}">
                <a16:creationId xmlns:a16="http://schemas.microsoft.com/office/drawing/2014/main" id="{35F4EFAF-3FC6-463A-A629-014B0BE6ABFB}"/>
              </a:ext>
            </a:extLst>
          </p:cNvPr>
          <p:cNvSpPr txBox="1"/>
          <p:nvPr/>
        </p:nvSpPr>
        <p:spPr>
          <a:xfrm>
            <a:off x="446637" y="1939326"/>
            <a:ext cx="11298725" cy="3694409"/>
          </a:xfrm>
          <a:prstGeom prst="rect">
            <a:avLst/>
          </a:prstGeom>
          <a:noFill/>
        </p:spPr>
        <p:txBody>
          <a:bodyPr wrap="square" rtlCol="0">
            <a:spAutoFit/>
          </a:bodyPr>
          <a:lstStyle/>
          <a:p>
            <a:pPr algn="ctr">
              <a:lnSpc>
                <a:spcPct val="150000"/>
              </a:lnSpc>
            </a:pPr>
            <a:r>
              <a:rPr lang="en-NZ" sz="3200" b="1" dirty="0">
                <a:solidFill>
                  <a:srgbClr val="007AB5"/>
                </a:solidFill>
                <a:latin typeface="Helvetica Neue" panose="02000503000000020004" pitchFamily="2" charset="0"/>
              </a:rPr>
              <a:t>Anyone can lead when things are going well.  It’s how you tackle challenges that will mark you as a true leader. If you are feeling too emotionally involved, pause before you act. Sleep on it! </a:t>
            </a:r>
          </a:p>
          <a:p>
            <a:pPr algn="ctr">
              <a:lnSpc>
                <a:spcPct val="150000"/>
              </a:lnSpc>
            </a:pPr>
            <a:r>
              <a:rPr lang="en-NZ" sz="3200" b="1" dirty="0">
                <a:solidFill>
                  <a:srgbClr val="007AB5"/>
                </a:solidFill>
                <a:latin typeface="Helvetica Neue" panose="02000503000000020004" pitchFamily="2" charset="0"/>
              </a:rPr>
              <a:t>HOSTING BOOK</a:t>
            </a:r>
            <a:endParaRPr lang="en-US" sz="3600" b="1" dirty="0">
              <a:solidFill>
                <a:schemeClr val="bg1"/>
              </a:solidFill>
              <a:latin typeface="Helvetica Neue" panose="02000503000000020004" pitchFamily="2" charset="0"/>
            </a:endParaRPr>
          </a:p>
        </p:txBody>
      </p:sp>
    </p:spTree>
    <p:extLst>
      <p:ext uri="{BB962C8B-B14F-4D97-AF65-F5344CB8AC3E}">
        <p14:creationId xmlns:p14="http://schemas.microsoft.com/office/powerpoint/2010/main" val="3912038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99DC23-FB02-4F32-9779-DF63B83F7A54}"/>
              </a:ext>
            </a:extLst>
          </p:cNvPr>
          <p:cNvSpPr/>
          <p:nvPr/>
        </p:nvSpPr>
        <p:spPr>
          <a:xfrm>
            <a:off x="967153" y="1889522"/>
            <a:ext cx="10483914" cy="2482667"/>
          </a:xfrm>
          <a:prstGeom prst="rect">
            <a:avLst/>
          </a:prstGeom>
        </p:spPr>
        <p:txBody>
          <a:bodyPr wrap="square">
            <a:spAutoFit/>
          </a:bodyPr>
          <a:lstStyle/>
          <a:p>
            <a:pPr>
              <a:lnSpc>
                <a:spcPct val="150000"/>
              </a:lnSpc>
              <a:spcAft>
                <a:spcPts val="0"/>
              </a:spcAft>
            </a:pPr>
            <a:r>
              <a:rPr lang="en-NZ" sz="3600" b="1" dirty="0">
                <a:solidFill>
                  <a:srgbClr val="92D050"/>
                </a:solidFill>
                <a:latin typeface="Helvetica Neue" panose="02000503000000020004" pitchFamily="2" charset="0"/>
              </a:rPr>
              <a:t>Few issues are black and white. Help both parties find a compromise that will avoid one side feeling as though they ‘lost’.</a:t>
            </a:r>
          </a:p>
        </p:txBody>
      </p:sp>
      <p:sp>
        <p:nvSpPr>
          <p:cNvPr id="5" name="Content Placeholder 4">
            <a:extLst>
              <a:ext uri="{FF2B5EF4-FFF2-40B4-BE49-F238E27FC236}">
                <a16:creationId xmlns:a16="http://schemas.microsoft.com/office/drawing/2014/main" id="{41CC5FD3-C9B7-465A-B2B5-62EB43C09056}"/>
              </a:ext>
            </a:extLst>
          </p:cNvPr>
          <p:cNvSpPr>
            <a:spLocks noGrp="1"/>
          </p:cNvSpPr>
          <p:nvPr>
            <p:ph idx="1"/>
          </p:nvPr>
        </p:nvSpPr>
        <p:spPr>
          <a:xfrm>
            <a:off x="525800" y="372103"/>
            <a:ext cx="9388180" cy="854295"/>
          </a:xfrm>
        </p:spPr>
        <p:txBody>
          <a:bodyPr>
            <a:noAutofit/>
          </a:bodyPr>
          <a:lstStyle/>
          <a:p>
            <a:pPr marL="0" indent="0">
              <a:buNone/>
            </a:pPr>
            <a:r>
              <a:rPr lang="en-NZ" sz="4800" dirty="0"/>
              <a:t>Think of yourself as a mediator</a:t>
            </a:r>
            <a:endParaRPr lang="en-US" sz="4800" dirty="0"/>
          </a:p>
        </p:txBody>
      </p:sp>
      <p:pic>
        <p:nvPicPr>
          <p:cNvPr id="6" name="Graphic 5" descr="Handshake">
            <a:extLst>
              <a:ext uri="{FF2B5EF4-FFF2-40B4-BE49-F238E27FC236}">
                <a16:creationId xmlns:a16="http://schemas.microsoft.com/office/drawing/2014/main" id="{DCB392B5-C5FC-4B0E-8376-2B02585C28D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85149" y="151868"/>
            <a:ext cx="1629622" cy="1629622"/>
          </a:xfrm>
          <a:prstGeom prst="rect">
            <a:avLst/>
          </a:prstGeom>
        </p:spPr>
      </p:pic>
    </p:spTree>
    <p:extLst>
      <p:ext uri="{BB962C8B-B14F-4D97-AF65-F5344CB8AC3E}">
        <p14:creationId xmlns:p14="http://schemas.microsoft.com/office/powerpoint/2010/main" val="3322557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C79265-BC55-4EDD-8792-A154CB830D7D}"/>
              </a:ext>
            </a:extLst>
          </p:cNvPr>
          <p:cNvSpPr/>
          <p:nvPr/>
        </p:nvSpPr>
        <p:spPr>
          <a:xfrm>
            <a:off x="597528" y="1786013"/>
            <a:ext cx="11259493" cy="2482667"/>
          </a:xfrm>
          <a:prstGeom prst="rect">
            <a:avLst/>
          </a:prstGeom>
        </p:spPr>
        <p:txBody>
          <a:bodyPr wrap="square">
            <a:spAutoFit/>
          </a:bodyPr>
          <a:lstStyle/>
          <a:p>
            <a:pPr>
              <a:lnSpc>
                <a:spcPct val="150000"/>
              </a:lnSpc>
              <a:spcAft>
                <a:spcPts val="0"/>
              </a:spcAft>
            </a:pPr>
            <a:r>
              <a:rPr lang="en-NZ" sz="3600" b="1" dirty="0">
                <a:solidFill>
                  <a:srgbClr val="92D050"/>
                </a:solidFill>
                <a:latin typeface="Helvetica Neue" panose="02000503000000020004" pitchFamily="2" charset="0"/>
              </a:rPr>
              <a:t>Involve all parties in coming up with solution. “I need your help resolving this so we can all move on. How would you suggest we handle it. </a:t>
            </a:r>
          </a:p>
        </p:txBody>
      </p:sp>
      <p:sp>
        <p:nvSpPr>
          <p:cNvPr id="3" name="Content Placeholder 4">
            <a:extLst>
              <a:ext uri="{FF2B5EF4-FFF2-40B4-BE49-F238E27FC236}">
                <a16:creationId xmlns:a16="http://schemas.microsoft.com/office/drawing/2014/main" id="{CE753B51-3A4E-443F-BFF2-C66B75B8E54A}"/>
              </a:ext>
            </a:extLst>
          </p:cNvPr>
          <p:cNvSpPr txBox="1">
            <a:spLocks/>
          </p:cNvSpPr>
          <p:nvPr/>
        </p:nvSpPr>
        <p:spPr>
          <a:xfrm>
            <a:off x="597528" y="408491"/>
            <a:ext cx="9388180" cy="85429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4800" dirty="0"/>
              <a:t>Don’t take sides. </a:t>
            </a:r>
            <a:endParaRPr lang="en-US" sz="4800" dirty="0"/>
          </a:p>
        </p:txBody>
      </p:sp>
    </p:spTree>
    <p:extLst>
      <p:ext uri="{BB962C8B-B14F-4D97-AF65-F5344CB8AC3E}">
        <p14:creationId xmlns:p14="http://schemas.microsoft.com/office/powerpoint/2010/main" val="365756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38EBA0-F7A0-4B62-8659-744E3138705A}"/>
              </a:ext>
            </a:extLst>
          </p:cNvPr>
          <p:cNvSpPr txBox="1">
            <a:spLocks/>
          </p:cNvSpPr>
          <p:nvPr/>
        </p:nvSpPr>
        <p:spPr>
          <a:xfrm>
            <a:off x="0" y="935527"/>
            <a:ext cx="12192000" cy="1382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r>
              <a:rPr lang="en-NZ" dirty="0"/>
              <a:t>Don't enter into lengthy ‘I-said you-said’ exchanges.</a:t>
            </a:r>
            <a:endParaRPr lang="en-US" sz="4000" dirty="0"/>
          </a:p>
        </p:txBody>
      </p:sp>
      <p:sp>
        <p:nvSpPr>
          <p:cNvPr id="6" name="Subtitle 2">
            <a:extLst>
              <a:ext uri="{FF2B5EF4-FFF2-40B4-BE49-F238E27FC236}">
                <a16:creationId xmlns:a16="http://schemas.microsoft.com/office/drawing/2014/main" id="{D779ADA4-BDFD-440F-91BB-D32077B025D7}"/>
              </a:ext>
            </a:extLst>
          </p:cNvPr>
          <p:cNvSpPr txBox="1">
            <a:spLocks/>
          </p:cNvSpPr>
          <p:nvPr/>
        </p:nvSpPr>
        <p:spPr>
          <a:xfrm>
            <a:off x="6901209" y="1993036"/>
            <a:ext cx="4801041" cy="4864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dirty="0"/>
          </a:p>
          <a:p>
            <a:pPr marL="0" indent="0">
              <a:buNone/>
            </a:pPr>
            <a:endParaRPr lang="en-US" sz="3200" dirty="0"/>
          </a:p>
        </p:txBody>
      </p:sp>
      <p:sp>
        <p:nvSpPr>
          <p:cNvPr id="5" name="Rectangle 4">
            <a:extLst>
              <a:ext uri="{FF2B5EF4-FFF2-40B4-BE49-F238E27FC236}">
                <a16:creationId xmlns:a16="http://schemas.microsoft.com/office/drawing/2014/main" id="{F6307671-FF03-4A38-831E-1566E3891724}"/>
              </a:ext>
            </a:extLst>
          </p:cNvPr>
          <p:cNvSpPr/>
          <p:nvPr/>
        </p:nvSpPr>
        <p:spPr>
          <a:xfrm>
            <a:off x="0" y="3429000"/>
            <a:ext cx="12192000" cy="1323439"/>
          </a:xfrm>
          <a:prstGeom prst="rect">
            <a:avLst/>
          </a:prstGeom>
        </p:spPr>
        <p:txBody>
          <a:bodyPr wrap="square">
            <a:spAutoFit/>
          </a:bodyPr>
          <a:lstStyle/>
          <a:p>
            <a:pPr algn="ctr">
              <a:spcAft>
                <a:spcPts val="0"/>
              </a:spcAft>
            </a:pPr>
            <a:r>
              <a:rPr lang="en-NZ" sz="4000" b="1" dirty="0">
                <a:solidFill>
                  <a:schemeClr val="bg1"/>
                </a:solidFill>
                <a:latin typeface="Helvetica Neue" panose="02000503000000020004" pitchFamily="2" charset="0"/>
              </a:rPr>
              <a:t>Think instead, the first person to stop wins.</a:t>
            </a:r>
          </a:p>
          <a:p>
            <a:pPr algn="ctr">
              <a:spcAft>
                <a:spcPts val="0"/>
              </a:spcAft>
            </a:pPr>
            <a:endParaRPr lang="en-NZ" sz="4000" b="1" dirty="0">
              <a:solidFill>
                <a:schemeClr val="bg1"/>
              </a:solidFill>
              <a:latin typeface="Helvetica Neue" panose="02000503000000020004" pitchFamily="2" charset="0"/>
            </a:endParaRPr>
          </a:p>
        </p:txBody>
      </p:sp>
    </p:spTree>
    <p:extLst>
      <p:ext uri="{BB962C8B-B14F-4D97-AF65-F5344CB8AC3E}">
        <p14:creationId xmlns:p14="http://schemas.microsoft.com/office/powerpoint/2010/main" val="1968862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99DC23-FB02-4F32-9779-DF63B83F7A54}"/>
              </a:ext>
            </a:extLst>
          </p:cNvPr>
          <p:cNvSpPr/>
          <p:nvPr/>
        </p:nvSpPr>
        <p:spPr>
          <a:xfrm>
            <a:off x="778598" y="2316039"/>
            <a:ext cx="11558257" cy="1651671"/>
          </a:xfrm>
          <a:prstGeom prst="rect">
            <a:avLst/>
          </a:prstGeom>
        </p:spPr>
        <p:txBody>
          <a:bodyPr wrap="square">
            <a:spAutoFit/>
          </a:bodyPr>
          <a:lstStyle/>
          <a:p>
            <a:pPr>
              <a:lnSpc>
                <a:spcPct val="150000"/>
              </a:lnSpc>
              <a:spcAft>
                <a:spcPts val="0"/>
              </a:spcAft>
            </a:pPr>
            <a:r>
              <a:rPr lang="en-NZ" sz="3600" b="1" dirty="0">
                <a:solidFill>
                  <a:srgbClr val="92D050"/>
                </a:solidFill>
                <a:latin typeface="Helvetica Neue" panose="02000503000000020004" pitchFamily="2" charset="0"/>
              </a:rPr>
              <a:t>Many mean things are said in the heat of the moment and regretted afterwards. </a:t>
            </a:r>
          </a:p>
        </p:txBody>
      </p:sp>
      <p:sp>
        <p:nvSpPr>
          <p:cNvPr id="5" name="Content Placeholder 4">
            <a:extLst>
              <a:ext uri="{FF2B5EF4-FFF2-40B4-BE49-F238E27FC236}">
                <a16:creationId xmlns:a16="http://schemas.microsoft.com/office/drawing/2014/main" id="{41CC5FD3-C9B7-465A-B2B5-62EB43C09056}"/>
              </a:ext>
            </a:extLst>
          </p:cNvPr>
          <p:cNvSpPr>
            <a:spLocks noGrp="1"/>
          </p:cNvSpPr>
          <p:nvPr>
            <p:ph idx="1"/>
          </p:nvPr>
        </p:nvSpPr>
        <p:spPr>
          <a:xfrm>
            <a:off x="670220" y="365573"/>
            <a:ext cx="9388180" cy="854295"/>
          </a:xfrm>
        </p:spPr>
        <p:txBody>
          <a:bodyPr>
            <a:noAutofit/>
          </a:bodyPr>
          <a:lstStyle/>
          <a:p>
            <a:pPr marL="0" indent="0">
              <a:buNone/>
            </a:pPr>
            <a:r>
              <a:rPr lang="en-NZ" sz="4800" dirty="0"/>
              <a:t>Rise above your hurt. </a:t>
            </a:r>
            <a:endParaRPr lang="en-US" sz="4800" dirty="0"/>
          </a:p>
        </p:txBody>
      </p:sp>
    </p:spTree>
    <p:extLst>
      <p:ext uri="{BB962C8B-B14F-4D97-AF65-F5344CB8AC3E}">
        <p14:creationId xmlns:p14="http://schemas.microsoft.com/office/powerpoint/2010/main" val="1300796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3E8491-EC27-42C3-A08A-CBF5557AFFCA}"/>
              </a:ext>
            </a:extLst>
          </p:cNvPr>
          <p:cNvSpPr/>
          <p:nvPr/>
        </p:nvSpPr>
        <p:spPr>
          <a:xfrm>
            <a:off x="0" y="172"/>
            <a:ext cx="12192000" cy="1846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8FFECA42-C273-194C-BB8D-8CBDDF012727}"/>
              </a:ext>
            </a:extLst>
          </p:cNvPr>
          <p:cNvSpPr>
            <a:spLocks noGrp="1"/>
          </p:cNvSpPr>
          <p:nvPr>
            <p:ph type="ctrTitle"/>
          </p:nvPr>
        </p:nvSpPr>
        <p:spPr>
          <a:xfrm>
            <a:off x="0" y="371952"/>
            <a:ext cx="12192000" cy="1106424"/>
          </a:xfrm>
        </p:spPr>
        <p:txBody>
          <a:bodyPr>
            <a:normAutofit fontScale="90000"/>
          </a:bodyPr>
          <a:lstStyle/>
          <a:p>
            <a:r>
              <a:rPr lang="en-NZ" sz="4800" dirty="0">
                <a:solidFill>
                  <a:srgbClr val="A4D23C"/>
                </a:solidFill>
              </a:rPr>
              <a:t>Don't make it personal and don't take it personally!</a:t>
            </a:r>
          </a:p>
        </p:txBody>
      </p:sp>
      <p:sp>
        <p:nvSpPr>
          <p:cNvPr id="7" name="Content Placeholder 4">
            <a:extLst>
              <a:ext uri="{FF2B5EF4-FFF2-40B4-BE49-F238E27FC236}">
                <a16:creationId xmlns:a16="http://schemas.microsoft.com/office/drawing/2014/main" id="{97630947-15EF-427A-9690-3AA1145DADD7}"/>
              </a:ext>
            </a:extLst>
          </p:cNvPr>
          <p:cNvSpPr txBox="1">
            <a:spLocks/>
          </p:cNvSpPr>
          <p:nvPr/>
        </p:nvSpPr>
        <p:spPr>
          <a:xfrm>
            <a:off x="543992" y="2216620"/>
            <a:ext cx="11529639" cy="4571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NZ" sz="2100" dirty="0"/>
          </a:p>
        </p:txBody>
      </p:sp>
      <p:sp>
        <p:nvSpPr>
          <p:cNvPr id="4" name="TextBox 3">
            <a:extLst>
              <a:ext uri="{FF2B5EF4-FFF2-40B4-BE49-F238E27FC236}">
                <a16:creationId xmlns:a16="http://schemas.microsoft.com/office/drawing/2014/main" id="{35F4EFAF-3FC6-463A-A629-014B0BE6ABFB}"/>
              </a:ext>
            </a:extLst>
          </p:cNvPr>
          <p:cNvSpPr txBox="1"/>
          <p:nvPr/>
        </p:nvSpPr>
        <p:spPr>
          <a:xfrm>
            <a:off x="118369" y="2789046"/>
            <a:ext cx="11886526" cy="2667333"/>
          </a:xfrm>
          <a:prstGeom prst="rect">
            <a:avLst/>
          </a:prstGeom>
          <a:noFill/>
        </p:spPr>
        <p:txBody>
          <a:bodyPr wrap="square" rtlCol="0">
            <a:spAutoFit/>
          </a:bodyPr>
          <a:lstStyle/>
          <a:p>
            <a:pPr algn="ctr">
              <a:lnSpc>
                <a:spcPct val="150000"/>
              </a:lnSpc>
            </a:pPr>
            <a:r>
              <a:rPr lang="en-NZ" sz="4000" b="1" dirty="0">
                <a:solidFill>
                  <a:srgbClr val="007AB5"/>
                </a:solidFill>
                <a:latin typeface="Helvetica Neue" panose="02000503000000020004" pitchFamily="2" charset="0"/>
              </a:rPr>
              <a:t>People will forget what the issue was but not how you made them feel.</a:t>
            </a:r>
          </a:p>
          <a:p>
            <a:pPr algn="ctr">
              <a:lnSpc>
                <a:spcPct val="150000"/>
              </a:lnSpc>
            </a:pPr>
            <a:endParaRPr lang="en-NZ" sz="3600" b="1" dirty="0">
              <a:solidFill>
                <a:srgbClr val="007AB5"/>
              </a:solidFill>
              <a:latin typeface="Helvetica Neue" panose="02000503000000020004" pitchFamily="2" charset="0"/>
            </a:endParaRPr>
          </a:p>
        </p:txBody>
      </p:sp>
    </p:spTree>
    <p:extLst>
      <p:ext uri="{BB962C8B-B14F-4D97-AF65-F5344CB8AC3E}">
        <p14:creationId xmlns:p14="http://schemas.microsoft.com/office/powerpoint/2010/main" val="34711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C79265-BC55-4EDD-8792-A154CB830D7D}"/>
              </a:ext>
            </a:extLst>
          </p:cNvPr>
          <p:cNvSpPr/>
          <p:nvPr/>
        </p:nvSpPr>
        <p:spPr>
          <a:xfrm>
            <a:off x="1050202" y="2186846"/>
            <a:ext cx="10969782" cy="3313664"/>
          </a:xfrm>
          <a:prstGeom prst="rect">
            <a:avLst/>
          </a:prstGeom>
        </p:spPr>
        <p:txBody>
          <a:bodyPr wrap="square">
            <a:spAutoFit/>
          </a:bodyPr>
          <a:lstStyle/>
          <a:p>
            <a:pPr>
              <a:lnSpc>
                <a:spcPct val="150000"/>
              </a:lnSpc>
              <a:spcAft>
                <a:spcPts val="0"/>
              </a:spcAft>
            </a:pPr>
            <a:r>
              <a:rPr lang="en-NZ" sz="3600" b="1" dirty="0">
                <a:solidFill>
                  <a:srgbClr val="92D050"/>
                </a:solidFill>
                <a:latin typeface="Helvetica Neue" panose="02000503000000020004" pitchFamily="2" charset="0"/>
              </a:rPr>
              <a:t>E.g. when you feel attacked. I learned this one from experience. Many situations will sort themselves out faster with less interference.</a:t>
            </a:r>
          </a:p>
          <a:p>
            <a:pPr>
              <a:lnSpc>
                <a:spcPct val="150000"/>
              </a:lnSpc>
              <a:spcAft>
                <a:spcPts val="0"/>
              </a:spcAft>
            </a:pPr>
            <a:endParaRPr lang="en-NZ" sz="3600" b="1" dirty="0">
              <a:solidFill>
                <a:srgbClr val="92D050"/>
              </a:solidFill>
              <a:latin typeface="Helvetica Neue" panose="02000503000000020004" pitchFamily="2" charset="0"/>
            </a:endParaRPr>
          </a:p>
        </p:txBody>
      </p:sp>
      <p:sp>
        <p:nvSpPr>
          <p:cNvPr id="3" name="Content Placeholder 4">
            <a:extLst>
              <a:ext uri="{FF2B5EF4-FFF2-40B4-BE49-F238E27FC236}">
                <a16:creationId xmlns:a16="http://schemas.microsoft.com/office/drawing/2014/main" id="{CE753B51-3A4E-443F-BFF2-C66B75B8E54A}"/>
              </a:ext>
            </a:extLst>
          </p:cNvPr>
          <p:cNvSpPr txBox="1">
            <a:spLocks/>
          </p:cNvSpPr>
          <p:nvPr/>
        </p:nvSpPr>
        <p:spPr>
          <a:xfrm>
            <a:off x="1158844" y="365573"/>
            <a:ext cx="10417519" cy="149038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4400" dirty="0"/>
              <a:t>Sometimes the best course of action is to do nothing.</a:t>
            </a:r>
            <a:endParaRPr lang="en-US" sz="4400" dirty="0"/>
          </a:p>
        </p:txBody>
      </p:sp>
    </p:spTree>
    <p:extLst>
      <p:ext uri="{BB962C8B-B14F-4D97-AF65-F5344CB8AC3E}">
        <p14:creationId xmlns:p14="http://schemas.microsoft.com/office/powerpoint/2010/main" val="943813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560215B8-3CB7-4837-B557-604406077F6A}"/>
              </a:ext>
            </a:extLst>
          </p:cNvPr>
          <p:cNvSpPr/>
          <p:nvPr/>
        </p:nvSpPr>
        <p:spPr>
          <a:xfrm rot="5400000">
            <a:off x="3603219" y="-3603224"/>
            <a:ext cx="3429001" cy="10635451"/>
          </a:xfrm>
          <a:prstGeom prst="triangle">
            <a:avLst>
              <a:gd name="adj"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 name="Title 3">
            <a:extLst>
              <a:ext uri="{FF2B5EF4-FFF2-40B4-BE49-F238E27FC236}">
                <a16:creationId xmlns:a16="http://schemas.microsoft.com/office/drawing/2014/main" id="{D3609030-95BA-2341-959B-6136F831F7BB}"/>
              </a:ext>
            </a:extLst>
          </p:cNvPr>
          <p:cNvSpPr>
            <a:spLocks noGrp="1"/>
          </p:cNvSpPr>
          <p:nvPr>
            <p:ph type="title"/>
          </p:nvPr>
        </p:nvSpPr>
        <p:spPr>
          <a:xfrm>
            <a:off x="691842" y="488526"/>
            <a:ext cx="2413496" cy="1325563"/>
          </a:xfrm>
        </p:spPr>
        <p:txBody>
          <a:bodyPr>
            <a:normAutofit/>
          </a:bodyPr>
          <a:lstStyle/>
          <a:p>
            <a:r>
              <a:rPr lang="en-US" sz="4800" dirty="0">
                <a:solidFill>
                  <a:srgbClr val="0070C0"/>
                </a:solidFill>
                <a:ea typeface="+mn-ea"/>
                <a:cs typeface="+mn-cs"/>
              </a:rPr>
              <a:t>Forgive</a:t>
            </a:r>
            <a:endParaRPr lang="en-NZ" sz="4800" dirty="0">
              <a:solidFill>
                <a:srgbClr val="0070C0"/>
              </a:solidFill>
              <a:ea typeface="+mn-ea"/>
              <a:cs typeface="+mn-cs"/>
            </a:endParaRPr>
          </a:p>
        </p:txBody>
      </p:sp>
      <p:sp>
        <p:nvSpPr>
          <p:cNvPr id="5" name="Content Placeholder 4">
            <a:extLst>
              <a:ext uri="{FF2B5EF4-FFF2-40B4-BE49-F238E27FC236}">
                <a16:creationId xmlns:a16="http://schemas.microsoft.com/office/drawing/2014/main" id="{C1429027-06CB-E34E-8E79-18747D5FA653}"/>
              </a:ext>
            </a:extLst>
          </p:cNvPr>
          <p:cNvSpPr>
            <a:spLocks noGrp="1"/>
          </p:cNvSpPr>
          <p:nvPr>
            <p:ph idx="1"/>
          </p:nvPr>
        </p:nvSpPr>
        <p:spPr>
          <a:xfrm>
            <a:off x="2960483" y="2770996"/>
            <a:ext cx="9008198" cy="3557378"/>
          </a:xfrm>
        </p:spPr>
        <p:txBody>
          <a:bodyPr>
            <a:noAutofit/>
          </a:bodyPr>
          <a:lstStyle/>
          <a:p>
            <a:pPr marL="0" indent="0" algn="ctr">
              <a:buNone/>
            </a:pPr>
            <a:r>
              <a:rPr lang="en-NZ" sz="4000" dirty="0"/>
              <a:t>Harbouring resentment is giving more power to the other person. </a:t>
            </a:r>
          </a:p>
          <a:p>
            <a:pPr marL="0" indent="0" algn="ctr">
              <a:buNone/>
            </a:pPr>
            <a:r>
              <a:rPr lang="en-NZ" sz="4000" dirty="0"/>
              <a:t>When you forgive you can move on.</a:t>
            </a:r>
            <a:endParaRPr lang="en-US" sz="4000" dirty="0"/>
          </a:p>
        </p:txBody>
      </p:sp>
    </p:spTree>
    <p:extLst>
      <p:ext uri="{BB962C8B-B14F-4D97-AF65-F5344CB8AC3E}">
        <p14:creationId xmlns:p14="http://schemas.microsoft.com/office/powerpoint/2010/main" val="2734335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38EBA0-F7A0-4B62-8659-744E3138705A}"/>
              </a:ext>
            </a:extLst>
          </p:cNvPr>
          <p:cNvSpPr txBox="1">
            <a:spLocks/>
          </p:cNvSpPr>
          <p:nvPr/>
        </p:nvSpPr>
        <p:spPr>
          <a:xfrm>
            <a:off x="144854" y="-58298"/>
            <a:ext cx="12047145" cy="1382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007AB5"/>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NZ" sz="4800" dirty="0"/>
              <a:t>Be proactive. </a:t>
            </a:r>
            <a:endParaRPr lang="en-US" dirty="0"/>
          </a:p>
        </p:txBody>
      </p:sp>
      <p:sp>
        <p:nvSpPr>
          <p:cNvPr id="6" name="Subtitle 2">
            <a:extLst>
              <a:ext uri="{FF2B5EF4-FFF2-40B4-BE49-F238E27FC236}">
                <a16:creationId xmlns:a16="http://schemas.microsoft.com/office/drawing/2014/main" id="{D779ADA4-BDFD-440F-91BB-D32077B025D7}"/>
              </a:ext>
            </a:extLst>
          </p:cNvPr>
          <p:cNvSpPr txBox="1">
            <a:spLocks/>
          </p:cNvSpPr>
          <p:nvPr/>
        </p:nvSpPr>
        <p:spPr>
          <a:xfrm>
            <a:off x="6901209" y="1993036"/>
            <a:ext cx="4801041" cy="4864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dirty="0"/>
          </a:p>
          <a:p>
            <a:pPr marL="0" indent="0">
              <a:buNone/>
            </a:pPr>
            <a:endParaRPr lang="en-US" sz="3200" dirty="0"/>
          </a:p>
        </p:txBody>
      </p:sp>
      <p:sp>
        <p:nvSpPr>
          <p:cNvPr id="5" name="Rectangle 4">
            <a:extLst>
              <a:ext uri="{FF2B5EF4-FFF2-40B4-BE49-F238E27FC236}">
                <a16:creationId xmlns:a16="http://schemas.microsoft.com/office/drawing/2014/main" id="{F6307671-FF03-4A38-831E-1566E3891724}"/>
              </a:ext>
            </a:extLst>
          </p:cNvPr>
          <p:cNvSpPr/>
          <p:nvPr/>
        </p:nvSpPr>
        <p:spPr>
          <a:xfrm>
            <a:off x="72426" y="1421773"/>
            <a:ext cx="12192000" cy="4647426"/>
          </a:xfrm>
          <a:prstGeom prst="rect">
            <a:avLst/>
          </a:prstGeom>
        </p:spPr>
        <p:txBody>
          <a:bodyPr wrap="square">
            <a:spAutoFit/>
          </a:bodyPr>
          <a:lstStyle/>
          <a:p>
            <a:pPr>
              <a:spcAft>
                <a:spcPts val="0"/>
              </a:spcAft>
            </a:pPr>
            <a:r>
              <a:rPr lang="en-NZ" sz="3200" b="1" dirty="0">
                <a:solidFill>
                  <a:schemeClr val="bg1"/>
                </a:solidFill>
                <a:latin typeface="Helvetica Neue" panose="02000503000000020004" pitchFamily="2" charset="0"/>
              </a:rPr>
              <a:t>If you have built your business on the concept of community, fewer conflicts will arise. Convey this message to all new people and repeat it often to keep it top of mind: </a:t>
            </a:r>
          </a:p>
          <a:p>
            <a:pPr>
              <a:spcAft>
                <a:spcPts val="0"/>
              </a:spcAft>
            </a:pPr>
            <a:r>
              <a:rPr lang="en-NZ" sz="3200" b="1" dirty="0">
                <a:solidFill>
                  <a:schemeClr val="bg1"/>
                </a:solidFill>
                <a:latin typeface="Helvetica Neue" panose="02000503000000020004" pitchFamily="2" charset="0"/>
              </a:rPr>
              <a:t>“We’re a business family and we support each other as any family would do.”</a:t>
            </a:r>
          </a:p>
          <a:p>
            <a:pPr>
              <a:spcAft>
                <a:spcPts val="0"/>
              </a:spcAft>
            </a:pPr>
            <a:r>
              <a:rPr lang="en-NZ" sz="3200" b="1" dirty="0">
                <a:solidFill>
                  <a:schemeClr val="bg1"/>
                </a:solidFill>
                <a:latin typeface="Helvetica Neue" panose="02000503000000020004" pitchFamily="2" charset="0"/>
              </a:rPr>
              <a:t>“We don't take disagreements personally and we don't make them personal.”</a:t>
            </a:r>
          </a:p>
          <a:p>
            <a:pPr>
              <a:spcAft>
                <a:spcPts val="0"/>
              </a:spcAft>
            </a:pPr>
            <a:r>
              <a:rPr lang="en-NZ" sz="3200" b="1" dirty="0">
                <a:solidFill>
                  <a:schemeClr val="bg1"/>
                </a:solidFill>
                <a:latin typeface="Helvetica Neue" panose="02000503000000020004" pitchFamily="2" charset="0"/>
              </a:rPr>
              <a:t>“We accept and respect each other.”</a:t>
            </a:r>
          </a:p>
          <a:p>
            <a:pPr algn="ctr">
              <a:spcAft>
                <a:spcPts val="0"/>
              </a:spcAft>
            </a:pPr>
            <a:endParaRPr lang="en-NZ" sz="4000" b="1" dirty="0">
              <a:solidFill>
                <a:schemeClr val="bg1"/>
              </a:solidFill>
              <a:latin typeface="Helvetica Neue" panose="02000503000000020004" pitchFamily="2" charset="0"/>
            </a:endParaRPr>
          </a:p>
        </p:txBody>
      </p:sp>
    </p:spTree>
    <p:extLst>
      <p:ext uri="{BB962C8B-B14F-4D97-AF65-F5344CB8AC3E}">
        <p14:creationId xmlns:p14="http://schemas.microsoft.com/office/powerpoint/2010/main" val="3683741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99DC23-FB02-4F32-9779-DF63B83F7A54}"/>
              </a:ext>
            </a:extLst>
          </p:cNvPr>
          <p:cNvSpPr/>
          <p:nvPr/>
        </p:nvSpPr>
        <p:spPr>
          <a:xfrm>
            <a:off x="606582" y="2325093"/>
            <a:ext cx="11250440" cy="1651671"/>
          </a:xfrm>
          <a:prstGeom prst="rect">
            <a:avLst/>
          </a:prstGeom>
        </p:spPr>
        <p:txBody>
          <a:bodyPr wrap="square">
            <a:spAutoFit/>
          </a:bodyPr>
          <a:lstStyle/>
          <a:p>
            <a:pPr>
              <a:lnSpc>
                <a:spcPct val="150000"/>
              </a:lnSpc>
              <a:spcAft>
                <a:spcPts val="0"/>
              </a:spcAft>
            </a:pPr>
            <a:r>
              <a:rPr lang="en-NZ" sz="3600" b="1" dirty="0">
                <a:solidFill>
                  <a:srgbClr val="92D050"/>
                </a:solidFill>
                <a:latin typeface="Helvetica Neue" panose="02000503000000020004" pitchFamily="2" charset="0"/>
              </a:rPr>
              <a:t>There’s a crazy person in every team, and if you think there’s not it’s probably you!</a:t>
            </a:r>
          </a:p>
        </p:txBody>
      </p:sp>
      <p:sp>
        <p:nvSpPr>
          <p:cNvPr id="5" name="Content Placeholder 4">
            <a:extLst>
              <a:ext uri="{FF2B5EF4-FFF2-40B4-BE49-F238E27FC236}">
                <a16:creationId xmlns:a16="http://schemas.microsoft.com/office/drawing/2014/main" id="{41CC5FD3-C9B7-465A-B2B5-62EB43C09056}"/>
              </a:ext>
            </a:extLst>
          </p:cNvPr>
          <p:cNvSpPr>
            <a:spLocks noGrp="1"/>
          </p:cNvSpPr>
          <p:nvPr>
            <p:ph idx="1"/>
          </p:nvPr>
        </p:nvSpPr>
        <p:spPr>
          <a:xfrm>
            <a:off x="525365" y="701001"/>
            <a:ext cx="9388180" cy="854295"/>
          </a:xfrm>
        </p:spPr>
        <p:txBody>
          <a:bodyPr>
            <a:noAutofit/>
          </a:bodyPr>
          <a:lstStyle/>
          <a:p>
            <a:pPr marL="0" indent="0">
              <a:buNone/>
            </a:pPr>
            <a:r>
              <a:rPr lang="en-NZ" sz="5400" dirty="0"/>
              <a:t>Maintain perspective. </a:t>
            </a:r>
            <a:endParaRPr lang="en-US" sz="5400" dirty="0"/>
          </a:p>
        </p:txBody>
      </p:sp>
      <p:pic>
        <p:nvPicPr>
          <p:cNvPr id="3" name="Graphic 2" descr="Tongue face with no fill">
            <a:extLst>
              <a:ext uri="{FF2B5EF4-FFF2-40B4-BE49-F238E27FC236}">
                <a16:creationId xmlns:a16="http://schemas.microsoft.com/office/drawing/2014/main" id="{0EA97B81-45C8-4EA5-B319-C3CA299B23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63651" y="215688"/>
            <a:ext cx="1824923" cy="1824923"/>
          </a:xfrm>
          <a:prstGeom prst="rect">
            <a:avLst/>
          </a:prstGeom>
        </p:spPr>
      </p:pic>
    </p:spTree>
    <p:extLst>
      <p:ext uri="{BB962C8B-B14F-4D97-AF65-F5344CB8AC3E}">
        <p14:creationId xmlns:p14="http://schemas.microsoft.com/office/powerpoint/2010/main" val="475997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3E8491-EC27-42C3-A08A-CBF5557AFFCA}"/>
              </a:ext>
            </a:extLst>
          </p:cNvPr>
          <p:cNvSpPr/>
          <p:nvPr/>
        </p:nvSpPr>
        <p:spPr>
          <a:xfrm>
            <a:off x="0" y="-350"/>
            <a:ext cx="12192000" cy="1846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8FFECA42-C273-194C-BB8D-8CBDDF012727}"/>
              </a:ext>
            </a:extLst>
          </p:cNvPr>
          <p:cNvSpPr>
            <a:spLocks noGrp="1"/>
          </p:cNvSpPr>
          <p:nvPr>
            <p:ph type="ctrTitle"/>
          </p:nvPr>
        </p:nvSpPr>
        <p:spPr>
          <a:xfrm>
            <a:off x="1086339" y="471872"/>
            <a:ext cx="10221362" cy="1106424"/>
          </a:xfrm>
        </p:spPr>
        <p:txBody>
          <a:bodyPr>
            <a:normAutofit fontScale="90000"/>
          </a:bodyPr>
          <a:lstStyle/>
          <a:p>
            <a:pPr algn="l"/>
            <a:r>
              <a:rPr lang="en-NZ" sz="4800" dirty="0">
                <a:solidFill>
                  <a:srgbClr val="A4D23C"/>
                </a:solidFill>
              </a:rPr>
              <a:t>Power Point and Video on our Coaching Page</a:t>
            </a:r>
          </a:p>
        </p:txBody>
      </p:sp>
      <p:sp>
        <p:nvSpPr>
          <p:cNvPr id="7" name="Content Placeholder 4">
            <a:extLst>
              <a:ext uri="{FF2B5EF4-FFF2-40B4-BE49-F238E27FC236}">
                <a16:creationId xmlns:a16="http://schemas.microsoft.com/office/drawing/2014/main" id="{97630947-15EF-427A-9690-3AA1145DADD7}"/>
              </a:ext>
            </a:extLst>
          </p:cNvPr>
          <p:cNvSpPr txBox="1">
            <a:spLocks/>
          </p:cNvSpPr>
          <p:nvPr/>
        </p:nvSpPr>
        <p:spPr>
          <a:xfrm>
            <a:off x="543992" y="2216620"/>
            <a:ext cx="11529639" cy="4571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NZ" sz="2100" dirty="0"/>
          </a:p>
        </p:txBody>
      </p:sp>
      <p:sp>
        <p:nvSpPr>
          <p:cNvPr id="4" name="TextBox 3">
            <a:extLst>
              <a:ext uri="{FF2B5EF4-FFF2-40B4-BE49-F238E27FC236}">
                <a16:creationId xmlns:a16="http://schemas.microsoft.com/office/drawing/2014/main" id="{35F4EFAF-3FC6-463A-A629-014B0BE6ABFB}"/>
              </a:ext>
            </a:extLst>
          </p:cNvPr>
          <p:cNvSpPr txBox="1"/>
          <p:nvPr/>
        </p:nvSpPr>
        <p:spPr>
          <a:xfrm>
            <a:off x="249727" y="2386844"/>
            <a:ext cx="11057974" cy="2309415"/>
          </a:xfrm>
          <a:prstGeom prst="rect">
            <a:avLst/>
          </a:prstGeom>
          <a:noFill/>
        </p:spPr>
        <p:txBody>
          <a:bodyPr wrap="square" rtlCol="0">
            <a:spAutoFit/>
          </a:bodyPr>
          <a:lstStyle/>
          <a:p>
            <a:pPr lvl="1">
              <a:lnSpc>
                <a:spcPct val="150000"/>
              </a:lnSpc>
            </a:pPr>
            <a:r>
              <a:rPr lang="en-NZ" sz="3600" b="1" dirty="0">
                <a:solidFill>
                  <a:srgbClr val="007AB5"/>
                </a:solidFill>
                <a:latin typeface="Helvetica Neue" panose="02000503000000020004" pitchFamily="2" charset="0"/>
              </a:rPr>
              <a:t>•	</a:t>
            </a:r>
            <a:r>
              <a:rPr lang="en-NZ" sz="3200" b="1" dirty="0">
                <a:solidFill>
                  <a:srgbClr val="007AB5"/>
                </a:solidFill>
                <a:latin typeface="Helvetica Neue" panose="02000503000000020004" pitchFamily="2" charset="0"/>
              </a:rPr>
              <a:t>Post one thing that resonated today OR</a:t>
            </a:r>
          </a:p>
          <a:p>
            <a:pPr lvl="1">
              <a:lnSpc>
                <a:spcPct val="150000"/>
              </a:lnSpc>
            </a:pPr>
            <a:r>
              <a:rPr lang="en-NZ" sz="3200" b="1" dirty="0">
                <a:solidFill>
                  <a:srgbClr val="007AB5"/>
                </a:solidFill>
                <a:latin typeface="Helvetica Neue" panose="02000503000000020004" pitchFamily="2" charset="0"/>
              </a:rPr>
              <a:t>•	Your solution to a sticky situation (250 words max)</a:t>
            </a:r>
          </a:p>
          <a:p>
            <a:pPr algn="ctr">
              <a:lnSpc>
                <a:spcPct val="150000"/>
              </a:lnSpc>
            </a:pPr>
            <a:endParaRPr lang="en-NZ" sz="3200" b="1" dirty="0">
              <a:solidFill>
                <a:srgbClr val="007AB5"/>
              </a:solidFill>
              <a:latin typeface="Helvetica Neue" panose="02000503000000020004" pitchFamily="2" charset="0"/>
            </a:endParaRPr>
          </a:p>
        </p:txBody>
      </p:sp>
      <p:pic>
        <p:nvPicPr>
          <p:cNvPr id="9" name="Graphic 8" descr="Person with idea">
            <a:extLst>
              <a:ext uri="{FF2B5EF4-FFF2-40B4-BE49-F238E27FC236}">
                <a16:creationId xmlns:a16="http://schemas.microsoft.com/office/drawing/2014/main" id="{91FB76FB-1F81-4466-B9DD-CD3E2BEF9AD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85698" y="4137434"/>
            <a:ext cx="2283736" cy="2283736"/>
          </a:xfrm>
          <a:prstGeom prst="rect">
            <a:avLst/>
          </a:prstGeom>
        </p:spPr>
      </p:pic>
    </p:spTree>
    <p:extLst>
      <p:ext uri="{BB962C8B-B14F-4D97-AF65-F5344CB8AC3E}">
        <p14:creationId xmlns:p14="http://schemas.microsoft.com/office/powerpoint/2010/main" val="2499830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560215B8-3CB7-4837-B557-604406077F6A}"/>
              </a:ext>
            </a:extLst>
          </p:cNvPr>
          <p:cNvSpPr/>
          <p:nvPr/>
        </p:nvSpPr>
        <p:spPr>
          <a:xfrm rot="5400000">
            <a:off x="3603219" y="-3603224"/>
            <a:ext cx="3429001" cy="10635451"/>
          </a:xfrm>
          <a:prstGeom prst="triangle">
            <a:avLst>
              <a:gd name="adj"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 name="Title 3">
            <a:extLst>
              <a:ext uri="{FF2B5EF4-FFF2-40B4-BE49-F238E27FC236}">
                <a16:creationId xmlns:a16="http://schemas.microsoft.com/office/drawing/2014/main" id="{D3609030-95BA-2341-959B-6136F831F7BB}"/>
              </a:ext>
            </a:extLst>
          </p:cNvPr>
          <p:cNvSpPr>
            <a:spLocks noGrp="1"/>
          </p:cNvSpPr>
          <p:nvPr>
            <p:ph type="title"/>
          </p:nvPr>
        </p:nvSpPr>
        <p:spPr>
          <a:xfrm>
            <a:off x="204186" y="686071"/>
            <a:ext cx="7190913" cy="1325563"/>
          </a:xfrm>
        </p:spPr>
        <p:txBody>
          <a:bodyPr>
            <a:noAutofit/>
          </a:bodyPr>
          <a:lstStyle/>
          <a:p>
            <a:r>
              <a:rPr lang="en-US" sz="5400" dirty="0">
                <a:solidFill>
                  <a:srgbClr val="0070C0"/>
                </a:solidFill>
                <a:ea typeface="+mn-ea"/>
                <a:cs typeface="+mn-cs"/>
              </a:rPr>
              <a:t>Next week:</a:t>
            </a:r>
            <a:br>
              <a:rPr lang="en-NZ" dirty="0"/>
            </a:br>
            <a:endParaRPr lang="en-NZ" dirty="0"/>
          </a:p>
        </p:txBody>
      </p:sp>
      <p:sp>
        <p:nvSpPr>
          <p:cNvPr id="5" name="Content Placeholder 4">
            <a:extLst>
              <a:ext uri="{FF2B5EF4-FFF2-40B4-BE49-F238E27FC236}">
                <a16:creationId xmlns:a16="http://schemas.microsoft.com/office/drawing/2014/main" id="{C1429027-06CB-E34E-8E79-18747D5FA653}"/>
              </a:ext>
            </a:extLst>
          </p:cNvPr>
          <p:cNvSpPr>
            <a:spLocks noGrp="1"/>
          </p:cNvSpPr>
          <p:nvPr>
            <p:ph idx="1"/>
          </p:nvPr>
        </p:nvSpPr>
        <p:spPr>
          <a:xfrm>
            <a:off x="2602856" y="3216840"/>
            <a:ext cx="8449619" cy="2462989"/>
          </a:xfrm>
        </p:spPr>
        <p:txBody>
          <a:bodyPr>
            <a:noAutofit/>
          </a:bodyPr>
          <a:lstStyle/>
          <a:p>
            <a:pPr marL="0" indent="0" algn="ctr">
              <a:buNone/>
            </a:pPr>
            <a:r>
              <a:rPr lang="en-NZ" sz="4800" dirty="0"/>
              <a:t>Continuing the Community Based Leadership Circle</a:t>
            </a:r>
            <a:endParaRPr lang="en-NZ" sz="3600" dirty="0"/>
          </a:p>
        </p:txBody>
      </p:sp>
    </p:spTree>
    <p:extLst>
      <p:ext uri="{BB962C8B-B14F-4D97-AF65-F5344CB8AC3E}">
        <p14:creationId xmlns:p14="http://schemas.microsoft.com/office/powerpoint/2010/main" val="3078080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0356412"/>
      </p:ext>
    </p:extLst>
  </p:cSld>
  <p:clrMapOvr>
    <a:masterClrMapping/>
  </p:clrMapOvr>
</p:sld>
</file>

<file path=ppt/theme/theme1.xml><?xml version="1.0" encoding="utf-8"?>
<a:theme xmlns:a="http://schemas.openxmlformats.org/drawingml/2006/main" name="Cerule YES - 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erule YES - 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erule Y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Cerule YES - 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2263</TotalTime>
  <Words>554</Words>
  <Application>Microsoft Office PowerPoint</Application>
  <PresentationFormat>Widescreen</PresentationFormat>
  <Paragraphs>66</Paragraphs>
  <Slides>20</Slides>
  <Notes>4</Notes>
  <HiddenSlides>0</HiddenSlides>
  <MMClips>0</MMClips>
  <ScaleCrop>false</ScaleCrop>
  <HeadingPairs>
    <vt:vector size="6" baseType="variant">
      <vt:variant>
        <vt:lpstr>Fonts Used</vt:lpstr>
      </vt:variant>
      <vt:variant>
        <vt:i4>3</vt:i4>
      </vt:variant>
      <vt:variant>
        <vt:lpstr>Theme</vt:lpstr>
      </vt:variant>
      <vt:variant>
        <vt:i4>11</vt:i4>
      </vt:variant>
      <vt:variant>
        <vt:lpstr>Slide Titles</vt:lpstr>
      </vt:variant>
      <vt:variant>
        <vt:i4>20</vt:i4>
      </vt:variant>
    </vt:vector>
  </HeadingPairs>
  <TitlesOfParts>
    <vt:vector size="34" baseType="lpstr">
      <vt:lpstr>Arial</vt:lpstr>
      <vt:lpstr>Calibri</vt:lpstr>
      <vt:lpstr>Helvetica Neue</vt:lpstr>
      <vt:lpstr>Cerule YES - LOGO</vt:lpstr>
      <vt:lpstr>Cerule YES - Title Slide</vt:lpstr>
      <vt:lpstr>1_Cerule YES</vt:lpstr>
      <vt:lpstr>2_Cerule YES</vt:lpstr>
      <vt:lpstr>3_Cerule YES</vt:lpstr>
      <vt:lpstr>4_Cerule YES</vt:lpstr>
      <vt:lpstr>5_Cerule YES</vt:lpstr>
      <vt:lpstr>7_Cerule YES</vt:lpstr>
      <vt:lpstr>6_Cerule YES</vt:lpstr>
      <vt:lpstr>8_Cerule YES</vt:lpstr>
      <vt:lpstr>1_Cerule YES - LOGO</vt:lpstr>
      <vt:lpstr>PowerPoint Presentation</vt:lpstr>
      <vt:lpstr>PowerPoint Presentation</vt:lpstr>
      <vt:lpstr>PowerPoint Presentation</vt:lpstr>
      <vt:lpstr>Community based leadership is all about relationships! </vt:lpstr>
      <vt:lpstr>Your organization will be made of people from a range of personalities</vt:lpstr>
      <vt:lpstr>PowerPoint Presentation</vt:lpstr>
      <vt:lpstr>PowerPoint Presentation</vt:lpstr>
      <vt:lpstr>Keep your cool. </vt:lpstr>
      <vt:lpstr>PowerPoint Presentation</vt:lpstr>
      <vt:lpstr>PowerPoint Presentation</vt:lpstr>
      <vt:lpstr>PowerPoint Presentation</vt:lpstr>
      <vt:lpstr>PowerPoint Presentation</vt:lpstr>
      <vt:lpstr>Don't make it personal and don't take it personally!</vt:lpstr>
      <vt:lpstr>PowerPoint Presentation</vt:lpstr>
      <vt:lpstr>Forgive</vt:lpstr>
      <vt:lpstr>PowerPoint Presentation</vt:lpstr>
      <vt:lpstr>PowerPoint Presentation</vt:lpstr>
      <vt:lpstr>Power Point and Video on our Coaching Page</vt:lpstr>
      <vt:lpstr>Next week: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Roehrig</dc:creator>
  <cp:lastModifiedBy>New Zealand</cp:lastModifiedBy>
  <cp:revision>180</cp:revision>
  <dcterms:created xsi:type="dcterms:W3CDTF">2018-10-02T23:48:35Z</dcterms:created>
  <dcterms:modified xsi:type="dcterms:W3CDTF">2019-05-15T00:27:22Z</dcterms:modified>
</cp:coreProperties>
</file>